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91"/>
  </p:notesMasterIdLst>
  <p:handoutMasterIdLst>
    <p:handoutMasterId r:id="rId92"/>
  </p:handoutMasterIdLst>
  <p:sldIdLst>
    <p:sldId id="258" r:id="rId2"/>
    <p:sldId id="334" r:id="rId3"/>
    <p:sldId id="335" r:id="rId4"/>
    <p:sldId id="336" r:id="rId5"/>
    <p:sldId id="272" r:id="rId6"/>
    <p:sldId id="274" r:id="rId7"/>
    <p:sldId id="326" r:id="rId8"/>
    <p:sldId id="327" r:id="rId9"/>
    <p:sldId id="330" r:id="rId10"/>
    <p:sldId id="333" r:id="rId11"/>
    <p:sldId id="331" r:id="rId12"/>
    <p:sldId id="332" r:id="rId13"/>
    <p:sldId id="328" r:id="rId14"/>
    <p:sldId id="345" r:id="rId15"/>
    <p:sldId id="341" r:id="rId16"/>
    <p:sldId id="337" r:id="rId17"/>
    <p:sldId id="340" r:id="rId18"/>
    <p:sldId id="342" r:id="rId19"/>
    <p:sldId id="347" r:id="rId20"/>
    <p:sldId id="349" r:id="rId21"/>
    <p:sldId id="350" r:id="rId22"/>
    <p:sldId id="351" r:id="rId23"/>
    <p:sldId id="352" r:id="rId24"/>
    <p:sldId id="354" r:id="rId25"/>
    <p:sldId id="353" r:id="rId26"/>
    <p:sldId id="346" r:id="rId27"/>
    <p:sldId id="343" r:id="rId28"/>
    <p:sldId id="356" r:id="rId29"/>
    <p:sldId id="344" r:id="rId30"/>
    <p:sldId id="355" r:id="rId31"/>
    <p:sldId id="359" r:id="rId32"/>
    <p:sldId id="390" r:id="rId33"/>
    <p:sldId id="329" r:id="rId34"/>
    <p:sldId id="363" r:id="rId35"/>
    <p:sldId id="364" r:id="rId36"/>
    <p:sldId id="367" r:id="rId37"/>
    <p:sldId id="365" r:id="rId38"/>
    <p:sldId id="366" r:id="rId39"/>
    <p:sldId id="371" r:id="rId40"/>
    <p:sldId id="368" r:id="rId41"/>
    <p:sldId id="369" r:id="rId42"/>
    <p:sldId id="370" r:id="rId43"/>
    <p:sldId id="372" r:id="rId44"/>
    <p:sldId id="373" r:id="rId45"/>
    <p:sldId id="374" r:id="rId46"/>
    <p:sldId id="379" r:id="rId47"/>
    <p:sldId id="375" r:id="rId48"/>
    <p:sldId id="376" r:id="rId49"/>
    <p:sldId id="377" r:id="rId50"/>
    <p:sldId id="380" r:id="rId51"/>
    <p:sldId id="381" r:id="rId52"/>
    <p:sldId id="382" r:id="rId53"/>
    <p:sldId id="383" r:id="rId54"/>
    <p:sldId id="391" r:id="rId55"/>
    <p:sldId id="384" r:id="rId56"/>
    <p:sldId id="385" r:id="rId57"/>
    <p:sldId id="386" r:id="rId58"/>
    <p:sldId id="387" r:id="rId59"/>
    <p:sldId id="388" r:id="rId60"/>
    <p:sldId id="395" r:id="rId61"/>
    <p:sldId id="396" r:id="rId62"/>
    <p:sldId id="389" r:id="rId63"/>
    <p:sldId id="392" r:id="rId64"/>
    <p:sldId id="393" r:id="rId65"/>
    <p:sldId id="394" r:id="rId66"/>
    <p:sldId id="397" r:id="rId67"/>
    <p:sldId id="398" r:id="rId68"/>
    <p:sldId id="399" r:id="rId69"/>
    <p:sldId id="400" r:id="rId70"/>
    <p:sldId id="404" r:id="rId71"/>
    <p:sldId id="401" r:id="rId72"/>
    <p:sldId id="402" r:id="rId73"/>
    <p:sldId id="405" r:id="rId74"/>
    <p:sldId id="406" r:id="rId75"/>
    <p:sldId id="403" r:id="rId76"/>
    <p:sldId id="407" r:id="rId77"/>
    <p:sldId id="408" r:id="rId78"/>
    <p:sldId id="409" r:id="rId79"/>
    <p:sldId id="410" r:id="rId80"/>
    <p:sldId id="411" r:id="rId81"/>
    <p:sldId id="412" r:id="rId82"/>
    <p:sldId id="414" r:id="rId83"/>
    <p:sldId id="415" r:id="rId84"/>
    <p:sldId id="413" r:id="rId85"/>
    <p:sldId id="416" r:id="rId86"/>
    <p:sldId id="325" r:id="rId87"/>
    <p:sldId id="417" r:id="rId88"/>
    <p:sldId id="360" r:id="rId89"/>
    <p:sldId id="361" r:id="rId9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31A7"/>
    <a:srgbClr val="7D5900"/>
    <a:srgbClr val="FFC72C"/>
    <a:srgbClr val="FAB200"/>
    <a:srgbClr val="007A97"/>
    <a:srgbClr val="BFBFBF"/>
    <a:srgbClr val="FFE29E"/>
    <a:srgbClr val="FFF4D6"/>
    <a:srgbClr val="FFDE81"/>
    <a:srgbClr val="FFD3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569"/>
    <p:restoredTop sz="81034" autoAdjust="0"/>
  </p:normalViewPr>
  <p:slideViewPr>
    <p:cSldViewPr snapToGrid="0" snapToObjects="1">
      <p:cViewPr varScale="1">
        <p:scale>
          <a:sx n="145" d="100"/>
          <a:sy n="145" d="100"/>
        </p:scale>
        <p:origin x="-632" y="-112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200" d="100"/>
        <a:sy n="200" d="100"/>
      </p:scale>
      <p:origin x="0" y="38576"/>
    </p:cViewPr>
  </p:sorterViewPr>
  <p:notesViewPr>
    <p:cSldViewPr snapToGrid="0" snapToObjects="1">
      <p:cViewPr>
        <p:scale>
          <a:sx n="137" d="100"/>
          <a:sy n="137" d="100"/>
        </p:scale>
        <p:origin x="2120" y="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handoutMaster" Target="handoutMasters/handoutMaster1.xml"/><Relationship Id="rId93" Type="http://schemas.openxmlformats.org/officeDocument/2006/relationships/printerSettings" Target="printerSettings/printerSettings1.bin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63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F06D045-5D1E-4691-89D6-C15C3E4D6E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D9E9AA33-EA30-3C42-82D8-9FCE492AA7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342900" indent="-184150" algn="l" defTabSz="914400" rtl="0" eaLnBrk="1" latinLnBrk="0" hangingPunct="1">
      <a:tabLst/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CDA567E5-12AC-4707-806B-076581EEB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4E0B09D-A1A5-47AE-BDD7-A172BEE5F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20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18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18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CDA567E5-12AC-4707-806B-076581EEB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4E0B09D-A1A5-47AE-BDD7-A172BEE5F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204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5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1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3.wdp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3.wdp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635" y="1733071"/>
            <a:ext cx="3350010" cy="3392685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 flipH="1">
            <a:off x="4261390" y="-1"/>
            <a:ext cx="4882610" cy="4291781"/>
          </a:xfrm>
          <a:custGeom>
            <a:avLst/>
            <a:gdLst>
              <a:gd name="connsiteX0" fmla="*/ 4877692 w 4882610"/>
              <a:gd name="connsiteY0" fmla="*/ 0 h 4305302"/>
              <a:gd name="connsiteX1" fmla="*/ 0 w 4882610"/>
              <a:gd name="connsiteY1" fmla="*/ 0 h 4305302"/>
              <a:gd name="connsiteX2" fmla="*/ 0 w 4882610"/>
              <a:gd name="connsiteY2" fmla="*/ 1558799 h 4305302"/>
              <a:gd name="connsiteX3" fmla="*/ 1560 w 4882610"/>
              <a:gd name="connsiteY3" fmla="*/ 1766430 h 4305302"/>
              <a:gd name="connsiteX4" fmla="*/ 5811 w 4882610"/>
              <a:gd name="connsiteY4" fmla="*/ 2834111 h 4305302"/>
              <a:gd name="connsiteX5" fmla="*/ 1475417 w 4882610"/>
              <a:gd name="connsiteY5" fmla="*/ 4305302 h 4305302"/>
              <a:gd name="connsiteX6" fmla="*/ 4882610 w 4882610"/>
              <a:gd name="connsiteY6" fmla="*/ 4300781 h 4305302"/>
              <a:gd name="connsiteX7" fmla="*/ 4882610 w 4882610"/>
              <a:gd name="connsiteY7" fmla="*/ 19 h 4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610" h="4305302">
                <a:moveTo>
                  <a:pt x="4877692" y="0"/>
                </a:moveTo>
                <a:lnTo>
                  <a:pt x="0" y="0"/>
                </a:lnTo>
                <a:lnTo>
                  <a:pt x="0" y="1558799"/>
                </a:lnTo>
                <a:lnTo>
                  <a:pt x="1560" y="1766430"/>
                </a:lnTo>
                <a:cubicBezTo>
                  <a:pt x="4254" y="2124944"/>
                  <a:pt x="6310" y="2482148"/>
                  <a:pt x="5811" y="2834111"/>
                </a:cubicBezTo>
                <a:cubicBezTo>
                  <a:pt x="5811" y="3646628"/>
                  <a:pt x="663775" y="4305302"/>
                  <a:pt x="1475417" y="4305302"/>
                </a:cubicBezTo>
                <a:lnTo>
                  <a:pt x="4882610" y="4300781"/>
                </a:lnTo>
                <a:lnTo>
                  <a:pt x="4882610" y="1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27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759F8F4-F926-214B-9F9E-1DC64CED18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4752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1">
            <a:extLst>
              <a:ext uri="{FF2B5EF4-FFF2-40B4-BE49-F238E27FC236}">
                <a16:creationId xmlns="" xmlns:a16="http://schemas.microsoft.com/office/drawing/2014/main" id="{FACD5725-B7FD-6B47-96A9-EECDD782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2" name="Date Placeholder 12">
            <a:extLst>
              <a:ext uri="{FF2B5EF4-FFF2-40B4-BE49-F238E27FC236}">
                <a16:creationId xmlns="" xmlns:a16="http://schemas.microsoft.com/office/drawing/2014/main" id="{2FF0E964-1FD2-5041-8C08-B5875A381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4" name="Footer Placeholder 1">
            <a:extLst>
              <a:ext uri="{FF2B5EF4-FFF2-40B4-BE49-F238E27FC236}">
                <a16:creationId xmlns="" xmlns:a16="http://schemas.microsoft.com/office/drawing/2014/main" id="{E74AEE61-5ADB-CD42-B6F8-6785FB0D9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C87B46E-DF13-774D-BD40-F92562A4DC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924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sz="quarter" idx="16"/>
          </p:nvPr>
        </p:nvSpPr>
        <p:spPr>
          <a:xfrm>
            <a:off x="4111328" y="659747"/>
            <a:ext cx="4575472" cy="394129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400"/>
              </a:spcBef>
              <a:spcAft>
                <a:spcPts val="16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11">
            <a:extLst>
              <a:ext uri="{FF2B5EF4-FFF2-40B4-BE49-F238E27FC236}">
                <a16:creationId xmlns="" xmlns:a16="http://schemas.microsoft.com/office/drawing/2014/main" id="{FBF521D4-2D09-C34D-8055-2D8EC3550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fld id="{625532A8-9998-1545-8016-7D9932388623}" type="slidenum">
              <a:rPr lang="uk-UA" smtClean="0"/>
              <a:pPr defTabSz="457200"/>
              <a:t>‹#›</a:t>
            </a:fld>
            <a:endParaRPr lang="uk-UA"/>
          </a:p>
        </p:txBody>
      </p:sp>
      <p:sp>
        <p:nvSpPr>
          <p:cNvPr id="18" name="Date Placeholder 12">
            <a:extLst>
              <a:ext uri="{FF2B5EF4-FFF2-40B4-BE49-F238E27FC236}">
                <a16:creationId xmlns="" xmlns:a16="http://schemas.microsoft.com/office/drawing/2014/main" id="{0512E389-1F8C-BC40-82B9-06E70FDAD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en-US" dirty="0"/>
          </a:p>
        </p:txBody>
      </p:sp>
      <p:sp>
        <p:nvSpPr>
          <p:cNvPr id="23" name="Footer Placeholder 1">
            <a:extLst>
              <a:ext uri="{FF2B5EF4-FFF2-40B4-BE49-F238E27FC236}">
                <a16:creationId xmlns="" xmlns:a16="http://schemas.microsoft.com/office/drawing/2014/main" id="{5149A1F8-BE4C-3947-8C75-B0367DF6F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FD336B1-E087-5B49-8D45-E88FFE42F9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21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542339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1" y="1120776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="" xmlns:a16="http://schemas.microsoft.com/office/drawing/2014/main" id="{5834D281-DE09-0F46-9A1D-18627B3B7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5" name="Date Placeholder 12">
            <a:extLst>
              <a:ext uri="{FF2B5EF4-FFF2-40B4-BE49-F238E27FC236}">
                <a16:creationId xmlns="" xmlns:a16="http://schemas.microsoft.com/office/drawing/2014/main" id="{AE8388DC-64D4-C04E-8574-FCE711DA2C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7" name="Footer Placeholder 1">
            <a:extLst>
              <a:ext uri="{FF2B5EF4-FFF2-40B4-BE49-F238E27FC236}">
                <a16:creationId xmlns="" xmlns:a16="http://schemas.microsoft.com/office/drawing/2014/main" id="{C1558EB0-4D72-8048-898C-607C047DC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3FCB5EF-F2A9-7B49-87D7-C93D78F0D2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542339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1" y="1120776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="" xmlns:a16="http://schemas.microsoft.com/office/drawing/2014/main" id="{C56978AB-6A15-144F-9401-B1E453C2D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4" name="Date Placeholder 12">
            <a:extLst>
              <a:ext uri="{FF2B5EF4-FFF2-40B4-BE49-F238E27FC236}">
                <a16:creationId xmlns="" xmlns:a16="http://schemas.microsoft.com/office/drawing/2014/main" id="{D60E2B2D-45B1-FD4B-B5AA-D54BDD1C5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5" name="Footer Placeholder 1">
            <a:extLst>
              <a:ext uri="{FF2B5EF4-FFF2-40B4-BE49-F238E27FC236}">
                <a16:creationId xmlns="" xmlns:a16="http://schemas.microsoft.com/office/drawing/2014/main" id="{6E615B95-A321-2C4A-98EC-3E45E9C39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A1E09B1-CAB2-4D46-865D-DC376ECC8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9726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line-dot-pattern@2x.png"/>
          <p:cNvPicPr>
            <a:picLocks noChangeAspect="1"/>
          </p:cNvPicPr>
          <p:nvPr userDrawn="1"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74850"/>
            <a:ext cx="3808624" cy="316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screen">
            <a:lum bright="70000" contrast="-70000"/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4744" y="1733071"/>
            <a:ext cx="3350010" cy="339268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="" xmlns:a16="http://schemas.microsoft.com/office/drawing/2014/main" id="{7D6B4C17-BC00-7544-970F-47E1927F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14570"/>
            <a:ext cx="289560" cy="274637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 dirty="0"/>
          </a:p>
        </p:txBody>
      </p:sp>
      <p:sp>
        <p:nvSpPr>
          <p:cNvPr id="12" name="Date Placeholder 12">
            <a:extLst>
              <a:ext uri="{FF2B5EF4-FFF2-40B4-BE49-F238E27FC236}">
                <a16:creationId xmlns="" xmlns:a16="http://schemas.microsoft.com/office/drawing/2014/main" id="{E903E760-68E1-E04D-BBC4-BD228DA7D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1552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en-US" dirty="0"/>
          </a:p>
        </p:txBody>
      </p:sp>
      <p:sp>
        <p:nvSpPr>
          <p:cNvPr id="16" name="Footer Placeholder 1">
            <a:extLst>
              <a:ext uri="{FF2B5EF4-FFF2-40B4-BE49-F238E27FC236}">
                <a16:creationId xmlns="" xmlns:a16="http://schemas.microsoft.com/office/drawing/2014/main" id="{9696E87B-9279-5C4F-A24F-2E65B96D3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1456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0"/>
          </p:nvPr>
        </p:nvSpPr>
        <p:spPr>
          <a:xfrm>
            <a:off x="362956" y="313490"/>
            <a:ext cx="7613984" cy="244157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/>
            </a:lvl1pPr>
            <a:lvl2pPr>
              <a:lnSpc>
                <a:spcPct val="80000"/>
              </a:lnSpc>
              <a:defRPr sz="4800"/>
            </a:lvl2pPr>
            <a:lvl3pPr>
              <a:lnSpc>
                <a:spcPct val="80000"/>
              </a:lnSpc>
              <a:defRPr sz="4800"/>
            </a:lvl3pPr>
            <a:lvl4pPr>
              <a:lnSpc>
                <a:spcPct val="80000"/>
              </a:lnSpc>
              <a:defRPr sz="4800"/>
            </a:lvl4pPr>
            <a:lvl5pPr>
              <a:lnSpc>
                <a:spcPct val="80000"/>
              </a:lnSpc>
              <a:defRPr sz="4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="" xmlns:a16="http://schemas.microsoft.com/office/drawing/2014/main" id="{E3699A03-1DA8-6642-B678-9FBCAC7D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4" name="Date Placeholder 12">
            <a:extLst>
              <a:ext uri="{FF2B5EF4-FFF2-40B4-BE49-F238E27FC236}">
                <a16:creationId xmlns="" xmlns:a16="http://schemas.microsoft.com/office/drawing/2014/main" id="{AF5A6A44-9C87-2B4F-914B-EEF595426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8" name="Footer Placeholder 1">
            <a:extLst>
              <a:ext uri="{FF2B5EF4-FFF2-40B4-BE49-F238E27FC236}">
                <a16:creationId xmlns="" xmlns:a16="http://schemas.microsoft.com/office/drawing/2014/main" id="{E18B5CF9-47D9-6049-843D-3FB7E640E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A3744A-177D-D94B-943C-86B657401AF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2842" y="336629"/>
            <a:ext cx="8394700" cy="376555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600"/>
            </a:lvl1pPr>
            <a:lvl2pPr>
              <a:lnSpc>
                <a:spcPct val="80000"/>
              </a:lnSpc>
              <a:defRPr sz="6600"/>
            </a:lvl2pPr>
            <a:lvl3pPr>
              <a:lnSpc>
                <a:spcPct val="80000"/>
              </a:lnSpc>
              <a:defRPr sz="6600"/>
            </a:lvl3pPr>
            <a:lvl4pPr>
              <a:lnSpc>
                <a:spcPct val="80000"/>
              </a:lnSpc>
              <a:defRPr sz="6600"/>
            </a:lvl4pPr>
            <a:lvl5pPr>
              <a:lnSpc>
                <a:spcPct val="80000"/>
              </a:lnSpc>
              <a:defRPr sz="6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="" xmlns:a16="http://schemas.microsoft.com/office/drawing/2014/main" id="{BCE92359-E111-E846-A5D4-964013E14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1" name="Date Placeholder 12">
            <a:extLst>
              <a:ext uri="{FF2B5EF4-FFF2-40B4-BE49-F238E27FC236}">
                <a16:creationId xmlns="" xmlns:a16="http://schemas.microsoft.com/office/drawing/2014/main" id="{1B453950-34A1-FB46-8F31-D7DDE058D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="" xmlns:a16="http://schemas.microsoft.com/office/drawing/2014/main" id="{5F995670-8424-1C48-B905-89978073F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C8C90B7-009A-D34D-83C7-238FFCB790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83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pic>
        <p:nvPicPr>
          <p:cNvPr id="8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11">
            <a:extLst>
              <a:ext uri="{FF2B5EF4-FFF2-40B4-BE49-F238E27FC236}">
                <a16:creationId xmlns="" xmlns:a16="http://schemas.microsoft.com/office/drawing/2014/main" id="{A6931CDC-208F-0C4F-B11B-BD81DE2FD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1" name="Date Placeholder 12">
            <a:extLst>
              <a:ext uri="{FF2B5EF4-FFF2-40B4-BE49-F238E27FC236}">
                <a16:creationId xmlns="" xmlns:a16="http://schemas.microsoft.com/office/drawing/2014/main" id="{B6902C8A-419D-5A45-B9EA-7EE25BEA60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4" name="Footer Placeholder 1">
            <a:extLst>
              <a:ext uri="{FF2B5EF4-FFF2-40B4-BE49-F238E27FC236}">
                <a16:creationId xmlns="" xmlns:a16="http://schemas.microsoft.com/office/drawing/2014/main" id="{939E1B18-C1AA-0A48-B61D-ECF4F6B092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78BFC3D-AB3D-AE41-8AAD-08A0E34B4D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1">
            <a:extLst>
              <a:ext uri="{FF2B5EF4-FFF2-40B4-BE49-F238E27FC236}">
                <a16:creationId xmlns="" xmlns:a16="http://schemas.microsoft.com/office/drawing/2014/main" id="{D7E4D97C-B55E-B840-AD56-404F6B5B5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7" name="Date Placeholder 12">
            <a:extLst>
              <a:ext uri="{FF2B5EF4-FFF2-40B4-BE49-F238E27FC236}">
                <a16:creationId xmlns="" xmlns:a16="http://schemas.microsoft.com/office/drawing/2014/main" id="{F3C5C4FD-BF68-2E49-B0AD-30BD83FF3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8" name="Footer Placeholder 1">
            <a:extLst>
              <a:ext uri="{FF2B5EF4-FFF2-40B4-BE49-F238E27FC236}">
                <a16:creationId xmlns="" xmlns:a16="http://schemas.microsoft.com/office/drawing/2014/main" id="{BD917916-586A-F046-9B64-EF28473F8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28B4015-F6E6-FE43-9FE0-BEDDA3E696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8458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 Single Corner Rectangle 18"/>
          <p:cNvSpPr/>
          <p:nvPr userDrawn="1"/>
        </p:nvSpPr>
        <p:spPr>
          <a:xfrm rot="5400000">
            <a:off x="2000247" y="-2000250"/>
            <a:ext cx="5143501" cy="9144002"/>
          </a:xfrm>
          <a:prstGeom prst="round1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pic>
        <p:nvPicPr>
          <p:cNvPr id="17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558" b="6455"/>
          <a:stretch/>
        </p:blipFill>
        <p:spPr>
          <a:xfrm flipV="1">
            <a:off x="0" y="0"/>
            <a:ext cx="4286808" cy="40467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11">
            <a:extLst>
              <a:ext uri="{FF2B5EF4-FFF2-40B4-BE49-F238E27FC236}">
                <a16:creationId xmlns="" xmlns:a16="http://schemas.microsoft.com/office/drawing/2014/main" id="{009FD513-731C-F346-9DE2-0A05AA35B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1" name="Date Placeholder 12">
            <a:extLst>
              <a:ext uri="{FF2B5EF4-FFF2-40B4-BE49-F238E27FC236}">
                <a16:creationId xmlns="" xmlns:a16="http://schemas.microsoft.com/office/drawing/2014/main" id="{3C06BD33-054F-0C4F-9855-0F323A341B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4" name="Footer Placeholder 1">
            <a:extLst>
              <a:ext uri="{FF2B5EF4-FFF2-40B4-BE49-F238E27FC236}">
                <a16:creationId xmlns="" xmlns:a16="http://schemas.microsoft.com/office/drawing/2014/main" id="{9BE93A95-DDBE-4948-A817-83308F58E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5A49C10-A321-EA4D-932A-2AF5E5324E4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rgbClr val="FFC72C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635" y="1733071"/>
            <a:ext cx="3350010" cy="3392685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 flipH="1">
            <a:off x="4261390" y="-1"/>
            <a:ext cx="4882610" cy="4291781"/>
          </a:xfrm>
          <a:custGeom>
            <a:avLst/>
            <a:gdLst>
              <a:gd name="connsiteX0" fmla="*/ 4877692 w 4882610"/>
              <a:gd name="connsiteY0" fmla="*/ 0 h 4305302"/>
              <a:gd name="connsiteX1" fmla="*/ 0 w 4882610"/>
              <a:gd name="connsiteY1" fmla="*/ 0 h 4305302"/>
              <a:gd name="connsiteX2" fmla="*/ 0 w 4882610"/>
              <a:gd name="connsiteY2" fmla="*/ 1558799 h 4305302"/>
              <a:gd name="connsiteX3" fmla="*/ 1560 w 4882610"/>
              <a:gd name="connsiteY3" fmla="*/ 1766430 h 4305302"/>
              <a:gd name="connsiteX4" fmla="*/ 5811 w 4882610"/>
              <a:gd name="connsiteY4" fmla="*/ 2834111 h 4305302"/>
              <a:gd name="connsiteX5" fmla="*/ 1475417 w 4882610"/>
              <a:gd name="connsiteY5" fmla="*/ 4305302 h 4305302"/>
              <a:gd name="connsiteX6" fmla="*/ 4882610 w 4882610"/>
              <a:gd name="connsiteY6" fmla="*/ 4300781 h 4305302"/>
              <a:gd name="connsiteX7" fmla="*/ 4882610 w 4882610"/>
              <a:gd name="connsiteY7" fmla="*/ 19 h 4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610" h="4305302">
                <a:moveTo>
                  <a:pt x="4877692" y="0"/>
                </a:moveTo>
                <a:lnTo>
                  <a:pt x="0" y="0"/>
                </a:lnTo>
                <a:lnTo>
                  <a:pt x="0" y="1558799"/>
                </a:lnTo>
                <a:lnTo>
                  <a:pt x="1560" y="1766430"/>
                </a:lnTo>
                <a:cubicBezTo>
                  <a:pt x="4254" y="2124944"/>
                  <a:pt x="6310" y="2482148"/>
                  <a:pt x="5811" y="2834111"/>
                </a:cubicBezTo>
                <a:cubicBezTo>
                  <a:pt x="5811" y="3646628"/>
                  <a:pt x="663775" y="4305302"/>
                  <a:pt x="1475417" y="4305302"/>
                </a:cubicBezTo>
                <a:lnTo>
                  <a:pt x="4882610" y="4300781"/>
                </a:lnTo>
                <a:lnTo>
                  <a:pt x="4882610" y="1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6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27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373" y="3739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759F8F4-F926-214B-9F9E-1DC64CED18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8213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 Single Corner Rectangle 18"/>
          <p:cNvSpPr/>
          <p:nvPr userDrawn="1"/>
        </p:nvSpPr>
        <p:spPr>
          <a:xfrm rot="5400000">
            <a:off x="2000247" y="-2000250"/>
            <a:ext cx="5143501" cy="9144002"/>
          </a:xfrm>
          <a:prstGeom prst="round1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sp>
        <p:nvSpPr>
          <p:cNvPr id="8" name="Slide Number Placeholder 11">
            <a:extLst>
              <a:ext uri="{FF2B5EF4-FFF2-40B4-BE49-F238E27FC236}">
                <a16:creationId xmlns="" xmlns:a16="http://schemas.microsoft.com/office/drawing/2014/main" id="{66031CA4-3B45-894A-BFC3-7D3AF98B2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9" name="Date Placeholder 12">
            <a:extLst>
              <a:ext uri="{FF2B5EF4-FFF2-40B4-BE49-F238E27FC236}">
                <a16:creationId xmlns="" xmlns:a16="http://schemas.microsoft.com/office/drawing/2014/main" id="{8BCEF056-E5F0-F747-80E0-B22F42C6D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="" xmlns:a16="http://schemas.microsoft.com/office/drawing/2014/main" id="{C5E6C68A-7B6B-5444-9AAD-C787360E7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D73DBB9-0992-A244-916F-54D68F40B1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7936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5400000">
            <a:off x="405812" y="-405814"/>
            <a:ext cx="5143501" cy="5955129"/>
          </a:xfrm>
          <a:prstGeom prst="round1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sp>
        <p:nvSpPr>
          <p:cNvPr id="18" name="Picture Placeholder 17"/>
          <p:cNvSpPr>
            <a:spLocks noGrp="1" noChangeAspect="1"/>
          </p:cNvSpPr>
          <p:nvPr>
            <p:ph type="pic" sz="quarter" idx="13"/>
          </p:nvPr>
        </p:nvSpPr>
        <p:spPr>
          <a:xfrm>
            <a:off x="3287722" y="605790"/>
            <a:ext cx="5856278" cy="3931920"/>
          </a:xfrm>
          <a:custGeom>
            <a:avLst/>
            <a:gdLst>
              <a:gd name="connsiteX0" fmla="*/ 1737360 w 5175315"/>
              <a:gd name="connsiteY0" fmla="*/ 0 h 3474720"/>
              <a:gd name="connsiteX1" fmla="*/ 2582944 w 5175315"/>
              <a:gd name="connsiteY1" fmla="*/ 0 h 3474720"/>
              <a:gd name="connsiteX2" fmla="*/ 2646104 w 5175315"/>
              <a:gd name="connsiteY2" fmla="*/ 0 h 3474720"/>
              <a:gd name="connsiteX3" fmla="*/ 5175315 w 5175315"/>
              <a:gd name="connsiteY3" fmla="*/ 0 h 3474720"/>
              <a:gd name="connsiteX4" fmla="*/ 5175315 w 5175315"/>
              <a:gd name="connsiteY4" fmla="*/ 3474720 h 3474720"/>
              <a:gd name="connsiteX5" fmla="*/ 2646104 w 5175315"/>
              <a:gd name="connsiteY5" fmla="*/ 3474720 h 3474720"/>
              <a:gd name="connsiteX6" fmla="*/ 2582944 w 5175315"/>
              <a:gd name="connsiteY6" fmla="*/ 3474720 h 3474720"/>
              <a:gd name="connsiteX7" fmla="*/ 1737360 w 5175315"/>
              <a:gd name="connsiteY7" fmla="*/ 3474720 h 3474720"/>
              <a:gd name="connsiteX8" fmla="*/ 0 w 5175315"/>
              <a:gd name="connsiteY8" fmla="*/ 1737360 h 3474720"/>
              <a:gd name="connsiteX9" fmla="*/ 1737360 w 5175315"/>
              <a:gd name="connsiteY9" fmla="*/ 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75315" h="3474720">
                <a:moveTo>
                  <a:pt x="1737360" y="0"/>
                </a:moveTo>
                <a:lnTo>
                  <a:pt x="2582944" y="0"/>
                </a:lnTo>
                <a:lnTo>
                  <a:pt x="2646104" y="0"/>
                </a:lnTo>
                <a:lnTo>
                  <a:pt x="5175315" y="0"/>
                </a:lnTo>
                <a:lnTo>
                  <a:pt x="5175315" y="3474720"/>
                </a:lnTo>
                <a:lnTo>
                  <a:pt x="2646104" y="3474720"/>
                </a:lnTo>
                <a:lnTo>
                  <a:pt x="2582944" y="3474720"/>
                </a:lnTo>
                <a:lnTo>
                  <a:pt x="1737360" y="3474720"/>
                </a:lnTo>
                <a:cubicBezTo>
                  <a:pt x="777843" y="3474720"/>
                  <a:pt x="0" y="2696877"/>
                  <a:pt x="0" y="1737360"/>
                </a:cubicBezTo>
                <a:cubicBezTo>
                  <a:pt x="0" y="777843"/>
                  <a:pt x="777843" y="0"/>
                  <a:pt x="1737360" y="0"/>
                </a:cubicBezTo>
                <a:close/>
              </a:path>
            </a:pathLst>
          </a:custGeom>
          <a:solidFill>
            <a:schemeClr val="accent1"/>
          </a:solidFill>
          <a:ln w="127000">
            <a:solidFill>
              <a:schemeClr val="bg2">
                <a:lumMod val="40000"/>
                <a:lumOff val="60000"/>
                <a:alpha val="3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7400" y="1922250"/>
            <a:ext cx="27677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558" b="6455"/>
          <a:stretch/>
        </p:blipFill>
        <p:spPr>
          <a:xfrm flipV="1">
            <a:off x="0" y="0"/>
            <a:ext cx="4286808" cy="40467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11">
            <a:extLst>
              <a:ext uri="{FF2B5EF4-FFF2-40B4-BE49-F238E27FC236}">
                <a16:creationId xmlns="" xmlns:a16="http://schemas.microsoft.com/office/drawing/2014/main" id="{F15E6B62-40A9-B748-8B65-7B42C37BF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9" name="Date Placeholder 12">
            <a:extLst>
              <a:ext uri="{FF2B5EF4-FFF2-40B4-BE49-F238E27FC236}">
                <a16:creationId xmlns="" xmlns:a16="http://schemas.microsoft.com/office/drawing/2014/main" id="{CAD2AA8B-3F28-0640-B0AA-AD758AB66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21" name="Footer Placeholder 1">
            <a:extLst>
              <a:ext uri="{FF2B5EF4-FFF2-40B4-BE49-F238E27FC236}">
                <a16:creationId xmlns="" xmlns:a16="http://schemas.microsoft.com/office/drawing/2014/main" id="{4540410B-F2FD-A64D-8AD9-B9A2BF702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80954C6-D68F-BF4F-8C3E-9D5CEAC82D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5BD5C9A-349F-844F-8FE4-923F5D929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5" name="Date Placeholder 12">
            <a:extLst>
              <a:ext uri="{FF2B5EF4-FFF2-40B4-BE49-F238E27FC236}">
                <a16:creationId xmlns="" xmlns:a16="http://schemas.microsoft.com/office/drawing/2014/main" id="{7D595A14-8D77-A649-8786-D773A3B2B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7" name="Footer Placeholder 1">
            <a:extLst>
              <a:ext uri="{FF2B5EF4-FFF2-40B4-BE49-F238E27FC236}">
                <a16:creationId xmlns="" xmlns:a16="http://schemas.microsoft.com/office/drawing/2014/main" id="{85B3FBE6-BE6C-9A4C-8F8B-C3357C37B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DD4B363-53A3-2A46-AFE0-CF031C86A5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11">
            <a:extLst>
              <a:ext uri="{FF2B5EF4-FFF2-40B4-BE49-F238E27FC236}">
                <a16:creationId xmlns="" xmlns:a16="http://schemas.microsoft.com/office/drawing/2014/main" id="{E12299FA-90A0-794A-80C8-316C677CA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2" name="Date Placeholder 12">
            <a:extLst>
              <a:ext uri="{FF2B5EF4-FFF2-40B4-BE49-F238E27FC236}">
                <a16:creationId xmlns="" xmlns:a16="http://schemas.microsoft.com/office/drawing/2014/main" id="{1BC72AD6-01DB-B945-99EC-55663B14B4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5" name="Footer Placeholder 1">
            <a:extLst>
              <a:ext uri="{FF2B5EF4-FFF2-40B4-BE49-F238E27FC236}">
                <a16:creationId xmlns="" xmlns:a16="http://schemas.microsoft.com/office/drawing/2014/main" id="{A45AEC3D-1013-CE41-9B77-3DDF74F97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53FC71F-557F-D145-83A4-739B745C2B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242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1">
            <a:extLst>
              <a:ext uri="{FF2B5EF4-FFF2-40B4-BE49-F238E27FC236}">
                <a16:creationId xmlns="" xmlns:a16="http://schemas.microsoft.com/office/drawing/2014/main" id="{6EAFDA5F-55CC-DF40-AF62-CF9233A7C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2" name="Date Placeholder 12">
            <a:extLst>
              <a:ext uri="{FF2B5EF4-FFF2-40B4-BE49-F238E27FC236}">
                <a16:creationId xmlns="" xmlns:a16="http://schemas.microsoft.com/office/drawing/2014/main" id="{7E48DF4C-66E1-AB43-B437-B9C5F6970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6" name="Footer Placeholder 1">
            <a:extLst>
              <a:ext uri="{FF2B5EF4-FFF2-40B4-BE49-F238E27FC236}">
                <a16:creationId xmlns="" xmlns:a16="http://schemas.microsoft.com/office/drawing/2014/main" id="{76D54681-6F06-1E41-AE65-474A25892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F895E24-363F-7546-BC83-D255E7E010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1">
            <a:extLst>
              <a:ext uri="{FF2B5EF4-FFF2-40B4-BE49-F238E27FC236}">
                <a16:creationId xmlns="" xmlns:a16="http://schemas.microsoft.com/office/drawing/2014/main" id="{C46ED3E2-D24E-7249-8923-50B546C9D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1" name="Date Placeholder 12">
            <a:extLst>
              <a:ext uri="{FF2B5EF4-FFF2-40B4-BE49-F238E27FC236}">
                <a16:creationId xmlns="" xmlns:a16="http://schemas.microsoft.com/office/drawing/2014/main" id="{220D3DB0-2624-744D-B77A-2616DA605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="" xmlns:a16="http://schemas.microsoft.com/office/drawing/2014/main" id="{95336588-95A7-E448-8826-E4BE746A0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595388F-FECC-8640-BB4D-3BC58AE8AB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9758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="" xmlns:a16="http://schemas.microsoft.com/office/drawing/2014/main" id="{E3A77F23-CD77-F143-92D8-C5DA1C4D12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500" y="827088"/>
            <a:ext cx="2895600" cy="13287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Round Single Corner Rectangle 15">
            <a:extLst>
              <a:ext uri="{FF2B5EF4-FFF2-40B4-BE49-F238E27FC236}">
                <a16:creationId xmlns="" xmlns:a16="http://schemas.microsoft.com/office/drawing/2014/main" id="{6E0EABD8-0996-5B4E-9DAD-E0D64553CA60}"/>
              </a:ext>
            </a:extLst>
          </p:cNvPr>
          <p:cNvSpPr/>
          <p:nvPr userDrawn="1"/>
        </p:nvSpPr>
        <p:spPr>
          <a:xfrm flipH="1">
            <a:off x="457198" y="827419"/>
            <a:ext cx="5066951" cy="1327633"/>
          </a:xfrm>
          <a:prstGeom prst="round1Rect">
            <a:avLst>
              <a:gd name="adj" fmla="val 3617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6B7F9F53-8792-4D4D-B618-429D426D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>
              <a:lnSpc>
                <a:spcPct val="90000"/>
              </a:lnSpc>
              <a:defRPr lang="en-US" sz="20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86F9C56-A0BE-2341-84D3-E71B0EBEB34C}"/>
              </a:ext>
            </a:extLst>
          </p:cNvPr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44EA6355-2C56-5449-963B-78E6B50532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198" y="2371650"/>
            <a:ext cx="4003675" cy="216042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1">
            <a:extLst>
              <a:ext uri="{FF2B5EF4-FFF2-40B4-BE49-F238E27FC236}">
                <a16:creationId xmlns="" xmlns:a16="http://schemas.microsoft.com/office/drawing/2014/main" id="{7B3CC345-7F55-334D-BADA-D88CCCF38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21" name="Date Placeholder 12">
            <a:extLst>
              <a:ext uri="{FF2B5EF4-FFF2-40B4-BE49-F238E27FC236}">
                <a16:creationId xmlns="" xmlns:a16="http://schemas.microsoft.com/office/drawing/2014/main" id="{2828B0AF-9EB7-8B41-9338-7082577CE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22" name="Footer Placeholder 1">
            <a:extLst>
              <a:ext uri="{FF2B5EF4-FFF2-40B4-BE49-F238E27FC236}">
                <a16:creationId xmlns="" xmlns:a16="http://schemas.microsoft.com/office/drawing/2014/main" id="{D7EA86E6-7A17-C546-9A75-87DC4FFF9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E27835B-31CE-B940-B660-BC790F5026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7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11">
            <a:extLst>
              <a:ext uri="{FF2B5EF4-FFF2-40B4-BE49-F238E27FC236}">
                <a16:creationId xmlns="" xmlns:a16="http://schemas.microsoft.com/office/drawing/2014/main" id="{5F494021-643F-5843-BBC8-C3A0DB3D8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820920"/>
            <a:ext cx="289560" cy="274637"/>
          </a:xfrm>
          <a:prstGeom prst="rect">
            <a:avLst/>
          </a:prstGeom>
        </p:spPr>
        <p:txBody>
          <a:bodyPr vert="horz" wrap="none" lIns="91440" tIns="45720" rIns="91440" bIns="45720" rtlCol="0" anchor="ctr" anchorCtr="0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 defTabSz="457200"/>
            <a:fld id="{625532A8-9998-1545-8016-7D9932388623}" type="slidenum">
              <a:rPr lang="uk-UA" smtClean="0"/>
              <a:pPr algn="r" defTabSz="457200"/>
              <a:t>‹#›</a:t>
            </a:fld>
            <a:endParaRPr lang="uk-UA"/>
          </a:p>
        </p:txBody>
      </p:sp>
      <p:sp>
        <p:nvSpPr>
          <p:cNvPr id="18" name="Date Placeholder 12">
            <a:extLst>
              <a:ext uri="{FF2B5EF4-FFF2-40B4-BE49-F238E27FC236}">
                <a16:creationId xmlns="" xmlns:a16="http://schemas.microsoft.com/office/drawing/2014/main" id="{AEFD8E77-D567-1E4F-B0BE-D9E6C31D5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821872"/>
            <a:ext cx="2057400" cy="274637"/>
          </a:xfrm>
          <a:prstGeom prst="rect">
            <a:avLst/>
          </a:prstGeom>
        </p:spPr>
        <p:txBody>
          <a:bodyPr lIns="0" anchor="ctr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20" name="Footer Placeholder 1">
            <a:extLst>
              <a:ext uri="{FF2B5EF4-FFF2-40B4-BE49-F238E27FC236}">
                <a16:creationId xmlns="" xmlns:a16="http://schemas.microsoft.com/office/drawing/2014/main" id="{D0FF4E5C-320E-1F4A-B6D7-76B6FB56E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820919"/>
            <a:ext cx="3086100" cy="274637"/>
          </a:xfrm>
          <a:prstGeom prst="rect">
            <a:avLst/>
          </a:prstGeom>
        </p:spPr>
        <p:txBody>
          <a:bodyPr lIns="0" rIns="0" anchor="ctr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466AB68-7B1B-B944-A480-C56069DA362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17307" y="4660929"/>
            <a:ext cx="2516160" cy="48387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2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</p:spPr>
        <p:txBody>
          <a:bodyPr lIns="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200"/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18" r:id="rId2"/>
    <p:sldLayoutId id="2147483691" r:id="rId3"/>
    <p:sldLayoutId id="2147483692" r:id="rId4"/>
    <p:sldLayoutId id="2147483712" r:id="rId5"/>
    <p:sldLayoutId id="2147483693" r:id="rId6"/>
    <p:sldLayoutId id="2147483713" r:id="rId7"/>
    <p:sldLayoutId id="2147483711" r:id="rId8"/>
    <p:sldLayoutId id="2147483695" r:id="rId9"/>
    <p:sldLayoutId id="2147483714" r:id="rId10"/>
    <p:sldLayoutId id="2147483696" r:id="rId11"/>
    <p:sldLayoutId id="2147483694" r:id="rId12"/>
    <p:sldLayoutId id="2147483715" r:id="rId13"/>
    <p:sldLayoutId id="2147483710" r:id="rId14"/>
    <p:sldLayoutId id="2147483701" r:id="rId15"/>
    <p:sldLayoutId id="2147483700" r:id="rId16"/>
    <p:sldLayoutId id="2147483705" r:id="rId17"/>
    <p:sldLayoutId id="2147483716" r:id="rId18"/>
    <p:sldLayoutId id="2147483698" r:id="rId19"/>
    <p:sldLayoutId id="2147483717" r:id="rId20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Herbert_A._Simon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22" name="Shape 249"/>
          <p:cNvSpPr txBox="1">
            <a:spLocks noGrp="1"/>
          </p:cNvSpPr>
          <p:nvPr>
            <p:ph type="title"/>
          </p:nvPr>
        </p:nvSpPr>
        <p:spPr>
          <a:xfrm>
            <a:off x="457199" y="1900248"/>
            <a:ext cx="3660797" cy="1299000"/>
          </a:xfrm>
        </p:spPr>
        <p:txBody>
          <a:bodyPr/>
          <a:lstStyle/>
          <a:p>
            <a:pPr lvl="0" algn="ctr"/>
            <a:r>
              <a:rPr lang="en-US" dirty="0" smtClean="0"/>
              <a:t>Delivering a Product Recommendation Engine</a:t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 err="1" smtClean="0"/>
              <a:t>DataStax</a:t>
            </a:r>
            <a:r>
              <a:rPr lang="en-US" dirty="0" smtClean="0"/>
              <a:t> Enterprise (DSE)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52818" y="959160"/>
            <a:ext cx="44824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Customer: </a:t>
            </a:r>
          </a:p>
          <a:p>
            <a:pPr lvl="4"/>
            <a:r>
              <a:rPr lang="en-US" dirty="0" smtClean="0"/>
              <a:t>I'm confused. I saw a presentation at the 2019 </a:t>
            </a:r>
            <a:r>
              <a:rPr lang="en-US" dirty="0" err="1" smtClean="0"/>
              <a:t>DataStax</a:t>
            </a:r>
            <a:r>
              <a:rPr lang="en-US" dirty="0" smtClean="0"/>
              <a:t> world conference detailing how to deliver a product recommendation engine using DSE Graph. I've also seen DSE articles detailing how to deliver a product recommendation engine using DSE Analytics.</a:t>
            </a:r>
          </a:p>
          <a:p>
            <a:pPr lvl="4"/>
            <a:endParaRPr lang="en-US" dirty="0" smtClean="0"/>
          </a:p>
          <a:p>
            <a:pPr lvl="4"/>
            <a:r>
              <a:rPr lang="en-US" dirty="0" smtClean="0"/>
              <a:t>So; Which is it ?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lvl="3"/>
            <a:r>
              <a:rPr lang="en-US" b="1" dirty="0" smtClean="0"/>
              <a:t>Answer:</a:t>
            </a:r>
          </a:p>
          <a:p>
            <a:pPr lvl="3"/>
            <a:r>
              <a:rPr lang="en-US" dirty="0" smtClean="0"/>
              <a:t>Contained within.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906988" y="1461638"/>
            <a:ext cx="0" cy="291853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43" y="270472"/>
            <a:ext cx="8619659" cy="548048"/>
          </a:xfrm>
        </p:spPr>
        <p:txBody>
          <a:bodyPr/>
          <a:lstStyle/>
          <a:p>
            <a:r>
              <a:rPr lang="en-US" dirty="0" smtClean="0"/>
              <a:t>Just 1 of (n) DSE Analytics Pieces: </a:t>
            </a:r>
            <a:r>
              <a:rPr lang="en-US" u="sng" dirty="0" smtClean="0"/>
              <a:t>Machine Learning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42894" y="989666"/>
            <a:ext cx="4226702" cy="3477087"/>
          </a:xfrm>
        </p:spPr>
        <p:txBody>
          <a:bodyPr/>
          <a:lstStyle/>
          <a:p>
            <a:pPr marL="6350" indent="0">
              <a:buNone/>
            </a:pPr>
            <a:r>
              <a:rPr lang="en-US" dirty="0" smtClean="0"/>
              <a:t>Machine learning: "an algorithm whose accuracy improves given more data ..</a:t>
            </a:r>
          </a:p>
          <a:p>
            <a:endParaRPr lang="en-US" dirty="0"/>
          </a:p>
          <a:p>
            <a:r>
              <a:rPr lang="en-US" dirty="0" smtClean="0"/>
              <a:t>Supervised, Unsupervised</a:t>
            </a:r>
          </a:p>
          <a:p>
            <a:r>
              <a:rPr lang="en-US" dirty="0" smtClean="0"/>
              <a:t>28+ routines out of the box</a:t>
            </a:r>
          </a:p>
          <a:p>
            <a:r>
              <a:rPr lang="en-US" dirty="0" smtClean="0"/>
              <a:t>Years of maturity, highly parallel/</a:t>
            </a:r>
            <a:r>
              <a:rPr lang="en-US" dirty="0" err="1" smtClean="0"/>
              <a:t>performant</a:t>
            </a:r>
            <a:endParaRPr lang="en-US" dirty="0" smtClean="0"/>
          </a:p>
          <a:p>
            <a:r>
              <a:rPr lang="en-US" dirty="0" err="1" smtClean="0"/>
              <a:t>Scala</a:t>
            </a:r>
            <a:r>
              <a:rPr lang="en-US" dirty="0" smtClean="0"/>
              <a:t>/Java, Python, R</a:t>
            </a:r>
          </a:p>
          <a:p>
            <a:r>
              <a:rPr lang="en-US" dirty="0" smtClean="0"/>
              <a:t>Ridiculously vibrant ecosystem </a:t>
            </a:r>
          </a:p>
          <a:p>
            <a:r>
              <a:rPr lang="en-US" dirty="0" smtClean="0"/>
              <a:t>Apache open source </a:t>
            </a:r>
          </a:p>
          <a:p>
            <a:pPr marL="6350" indent="0">
              <a:buNone/>
            </a:pPr>
            <a:endParaRPr lang="en-US" dirty="0"/>
          </a:p>
          <a:p>
            <a:pPr marL="635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10</a:t>
            </a:fld>
            <a:endParaRPr lang="uk-UA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05025">
            <a:off x="3668538" y="1868285"/>
            <a:ext cx="604243" cy="12854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11" y="1285843"/>
            <a:ext cx="4086366" cy="2450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29483" y="3872337"/>
            <a:ext cx="3265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https://spark.apache.org/docs/2.4.3/ml-frequent-pattern-mining.html</a:t>
            </a:r>
          </a:p>
          <a:p>
            <a:r>
              <a:rPr lang="en-US" sz="800" dirty="0" smtClean="0"/>
              <a:t>https</a:t>
            </a:r>
            <a:r>
              <a:rPr lang="en-US" sz="800" dirty="0"/>
              <a:t>://en.wikipedia.org/wiki/Association_rule_learning</a:t>
            </a:r>
          </a:p>
        </p:txBody>
      </p:sp>
    </p:spTree>
    <p:extLst>
      <p:ext uri="{BB962C8B-B14F-4D97-AF65-F5344CB8AC3E}">
        <p14:creationId xmlns:p14="http://schemas.microsoft.com/office/powerpoint/2010/main" val="50337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Machine Learning (ML) Real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792812" y="1123948"/>
            <a:ext cx="3181217" cy="3477087"/>
          </a:xfrm>
        </p:spPr>
        <p:txBody>
          <a:bodyPr/>
          <a:lstStyle/>
          <a:p>
            <a:pPr marL="6350" indent="0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"Machines will be capable, within 20 years, of doing any work a man can do.</a:t>
            </a:r>
          </a:p>
          <a:p>
            <a:pPr marL="6350" indent="0" defTabSz="230188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-- Herbert Simon, 1965,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Ph.D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, IIT</a:t>
            </a:r>
          </a:p>
          <a:p>
            <a:pPr marL="6350" indent="0" defTabSz="230188"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"From three to eight years, we will have a machine with the general intelligence of an average human being.</a:t>
            </a:r>
          </a:p>
          <a:p>
            <a:pPr marL="6350" indent="0" defTabSz="230188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-- Marvin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Minsky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, 1970,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Ph.D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, 				Princeton, MIT, 								Turing Award 1969</a:t>
            </a:r>
          </a:p>
          <a:p>
            <a:pPr marL="6350" indent="0" defTabSz="230188"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6350" indent="0" defTabSz="230188">
              <a:buNone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https://en.wikipedia.org/wiki/Herbert_A._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Simon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pPr marL="6350" indent="0" defTabSz="230188">
              <a:buNone/>
            </a:pP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://en.wikipedia.org/wiki/Marvin_Minsky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96418" y="867107"/>
            <a:ext cx="3895353" cy="3477087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>
              <a:buFont typeface="Arial"/>
              <a:buNone/>
            </a:pPr>
            <a:r>
              <a:rPr lang="en-US" sz="1400" dirty="0" smtClean="0"/>
              <a:t>What has changed-</a:t>
            </a:r>
          </a:p>
          <a:p>
            <a:r>
              <a:rPr lang="en-US" sz="1400" dirty="0" smtClean="0"/>
              <a:t>Many (AI Winters) between 1965 and now</a:t>
            </a:r>
          </a:p>
          <a:p>
            <a:r>
              <a:rPr lang="en-US" sz="1400" dirty="0" smtClean="0"/>
              <a:t>Now-</a:t>
            </a:r>
          </a:p>
          <a:p>
            <a:pPr lvl="1"/>
            <a:r>
              <a:rPr lang="en-US" sz="1200" dirty="0" smtClean="0"/>
              <a:t>Availability of lots of data</a:t>
            </a:r>
          </a:p>
          <a:p>
            <a:pPr lvl="1"/>
            <a:r>
              <a:rPr lang="en-US" sz="1200" dirty="0" smtClean="0"/>
              <a:t>Fast/parallel/cheap computers</a:t>
            </a:r>
          </a:p>
          <a:p>
            <a:pPr lvl="1"/>
            <a:r>
              <a:rPr lang="en-US" sz="1200" dirty="0" smtClean="0"/>
              <a:t>Focus on weak/narrow AI, not 'General Intelligence (AGI)' </a:t>
            </a:r>
          </a:p>
          <a:p>
            <a:pPr lvl="1"/>
            <a:endParaRPr lang="en-US" sz="1200" dirty="0"/>
          </a:p>
          <a:p>
            <a:pPr lvl="1"/>
            <a:r>
              <a:rPr lang="en-US" sz="1200" dirty="0" smtClean="0"/>
              <a:t>Focus of many companies, mathematicians, universities, researchers</a:t>
            </a:r>
            <a:endParaRPr lang="en-US" sz="1000" dirty="0" smtClean="0"/>
          </a:p>
          <a:p>
            <a:pPr lvl="2"/>
            <a:r>
              <a:rPr lang="en-US" sz="1000" dirty="0" smtClean="0"/>
              <a:t>Global scale economies for companies like; Amazon, Google, US-</a:t>
            </a:r>
            <a:r>
              <a:rPr lang="en-US" sz="1000" dirty="0" err="1" smtClean="0"/>
              <a:t>DoD</a:t>
            </a:r>
            <a:r>
              <a:rPr lang="en-US" sz="1000" dirty="0" smtClean="0"/>
              <a:t>/NSA, Cisco, FedEx, (many more)</a:t>
            </a:r>
          </a:p>
          <a:p>
            <a:pPr lvl="2"/>
            <a:r>
              <a:rPr lang="en-US" sz="1000" dirty="0"/>
              <a:t>O</a:t>
            </a:r>
            <a:r>
              <a:rPr lang="en-US" sz="1000" dirty="0" smtClean="0"/>
              <a:t>pen source, social coding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337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each ML Routine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989667"/>
            <a:ext cx="3788685" cy="3477087"/>
          </a:xfrm>
        </p:spPr>
        <p:txBody>
          <a:bodyPr/>
          <a:lstStyle/>
          <a:p>
            <a:r>
              <a:rPr lang="en-US" dirty="0" smtClean="0"/>
              <a:t>Given input data format</a:t>
            </a:r>
          </a:p>
          <a:p>
            <a:r>
              <a:rPr lang="en-US" dirty="0" smtClean="0"/>
              <a:t>"Build a model"</a:t>
            </a:r>
          </a:p>
          <a:p>
            <a:pPr lvl="1"/>
            <a:r>
              <a:rPr lang="en-US" dirty="0" smtClean="0"/>
              <a:t>Given statistics; routine specific</a:t>
            </a:r>
          </a:p>
          <a:p>
            <a:pPr lvl="1"/>
            <a:r>
              <a:rPr lang="en-US" dirty="0" smtClean="0"/>
              <a:t>Disk/CPU intensive, or not</a:t>
            </a:r>
          </a:p>
          <a:p>
            <a:r>
              <a:rPr lang="en-US" dirty="0" smtClean="0"/>
              <a:t>Applying the model, "scoring"</a:t>
            </a:r>
          </a:p>
          <a:p>
            <a:pPr lvl="1"/>
            <a:r>
              <a:rPr lang="en-US" dirty="0" smtClean="0"/>
              <a:t>Generally the inverse, intensity-wise of building the model; we'll come back to this fact</a:t>
            </a:r>
          </a:p>
          <a:p>
            <a:endParaRPr lang="en-US" sz="1400" dirty="0" smtClean="0"/>
          </a:p>
          <a:p>
            <a:r>
              <a:rPr lang="en-US" sz="1400" dirty="0" smtClean="0"/>
              <a:t>Combine with other ML; demographics (clustering)</a:t>
            </a:r>
          </a:p>
          <a:p>
            <a:r>
              <a:rPr lang="en-US" sz="1400" dirty="0" smtClean="0"/>
              <a:t>Real time refreshes/versioning (A-B testing) 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12</a:t>
            </a:fld>
            <a:endParaRPr lang="uk-U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07" y="1094747"/>
            <a:ext cx="333375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31492" y="3439905"/>
            <a:ext cx="323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You've heard this before; 80%+ of ML time spent is just finding and preparing the data. ML is actually the easy part.</a:t>
            </a:r>
          </a:p>
        </p:txBody>
      </p:sp>
    </p:spTree>
    <p:extLst>
      <p:ext uri="{BB962C8B-B14F-4D97-AF65-F5344CB8AC3E}">
        <p14:creationId xmlns:p14="http://schemas.microsoft.com/office/powerpoint/2010/main" val="50337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Mining: Still 2 years ago, it was ..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4031674" y="848985"/>
            <a:ext cx="4306632" cy="3740726"/>
          </a:xfrm>
        </p:spPr>
        <p:txBody>
          <a:bodyPr/>
          <a:lstStyle/>
          <a:p>
            <a:pPr marL="6350" indent="0">
              <a:buNone/>
            </a:pPr>
            <a:r>
              <a:rPr lang="en-US" dirty="0" smtClean="0"/>
              <a:t>"</a:t>
            </a:r>
            <a:r>
              <a:rPr lang="en-US" dirty="0" err="1" smtClean="0"/>
              <a:t>Apriori</a:t>
            </a:r>
            <a:r>
              <a:rPr lang="en-US" dirty="0" smtClean="0"/>
              <a:t> algorithm"</a:t>
            </a:r>
          </a:p>
          <a:p>
            <a:pPr lvl="1"/>
            <a:r>
              <a:rPr lang="en-US" dirty="0" smtClean="0"/>
              <a:t>Gen list of unique (single) items; candidate item set of size 1 (C1). </a:t>
            </a:r>
            <a:r>
              <a:rPr lang="en-US" dirty="0" err="1" smtClean="0"/>
              <a:t>I.e</a:t>
            </a:r>
            <a:r>
              <a:rPr lang="en-US" dirty="0" smtClean="0"/>
              <a:t>, just Lettuce, just Wine, ..</a:t>
            </a:r>
          </a:p>
          <a:p>
            <a:pPr lvl="1"/>
            <a:r>
              <a:rPr lang="en-US" dirty="0" smtClean="0"/>
              <a:t>Then gen list of possible item pairs (C2), then C3, C4, C5, ..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"Support",   item-set-count / total-order-count</a:t>
            </a:r>
          </a:p>
          <a:p>
            <a:pPr lvl="2"/>
            <a:r>
              <a:rPr lang="en-US" dirty="0" smtClean="0"/>
              <a:t>Soy-milk (left), is 4 / 5  or  80%</a:t>
            </a:r>
          </a:p>
          <a:p>
            <a:pPr lvl="1"/>
            <a:r>
              <a:rPr lang="en-US" dirty="0" smtClean="0"/>
              <a:t>"Confidence", Support  (A/B)  /  Support (A)</a:t>
            </a:r>
          </a:p>
          <a:p>
            <a:pPr lvl="2"/>
            <a:r>
              <a:rPr lang="en-US" dirty="0" smtClean="0"/>
              <a:t>(Diapers / Wine) / (Diapers)   (3/5) / (4/5) == 75% </a:t>
            </a:r>
          </a:p>
          <a:p>
            <a:pPr lvl="2"/>
            <a:r>
              <a:rPr lang="en-US" dirty="0"/>
              <a:t>Drop low </a:t>
            </a:r>
            <a:r>
              <a:rPr lang="en-US" dirty="0" smtClean="0"/>
              <a:t>Confidence </a:t>
            </a:r>
            <a:r>
              <a:rPr lang="en-US" dirty="0"/>
              <a:t>items, they don’t happen anyway</a:t>
            </a:r>
          </a:p>
          <a:p>
            <a:pPr lvl="2"/>
            <a:r>
              <a:rPr lang="en-US" dirty="0"/>
              <a:t>If a C2 is low </a:t>
            </a:r>
            <a:r>
              <a:rPr lang="en-US" dirty="0" smtClean="0"/>
              <a:t>Confidence, </a:t>
            </a:r>
            <a:r>
              <a:rPr lang="en-US" dirty="0"/>
              <a:t>then that same C2 plus another item is also low; </a:t>
            </a:r>
            <a:r>
              <a:rPr lang="en-US" dirty="0" err="1"/>
              <a:t>Apriori</a:t>
            </a:r>
            <a:r>
              <a:rPr lang="en-US" dirty="0"/>
              <a:t>, Latin, 'from before'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89965" y="1142557"/>
            <a:ext cx="3193017" cy="2737826"/>
            <a:chOff x="389965" y="1142557"/>
            <a:chExt cx="3193017" cy="273782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965" y="1142557"/>
              <a:ext cx="3193017" cy="2737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ounded Rectangle 7"/>
            <p:cNvSpPr/>
            <p:nvPr/>
          </p:nvSpPr>
          <p:spPr>
            <a:xfrm>
              <a:off x="1986473" y="2084576"/>
              <a:ext cx="1153180" cy="147072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86473" y="2262555"/>
              <a:ext cx="679994" cy="147072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62840" y="1905534"/>
              <a:ext cx="1153180" cy="147072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173290" y="1735018"/>
              <a:ext cx="1153180" cy="147072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9965" y="3943380"/>
            <a:ext cx="3126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If the above pattern holds over large amount of data, we can be 75% certain that a diapers buyer needs/wants wine.</a:t>
            </a:r>
          </a:p>
        </p:txBody>
      </p:sp>
    </p:spTree>
    <p:extLst>
      <p:ext uri="{BB962C8B-B14F-4D97-AF65-F5344CB8AC3E}">
        <p14:creationId xmlns:p14="http://schemas.microsoft.com/office/powerpoint/2010/main" val="47041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734" y="604646"/>
            <a:ext cx="4108406" cy="548048"/>
          </a:xfrm>
        </p:spPr>
        <p:txBody>
          <a:bodyPr/>
          <a:lstStyle/>
          <a:p>
            <a:r>
              <a:rPr lang="en-US" dirty="0" smtClean="0"/>
              <a:t>Frequent Pattern Mining: All of the terms ..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41895" y="231453"/>
            <a:ext cx="5563127" cy="3740726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"Support",   item-set-count / total-order-count</a:t>
            </a:r>
          </a:p>
          <a:p>
            <a:pPr lvl="2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Soy-milk (left), is 4 / 5  or  80%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"Confidence", Support  (A/B)  /  Support (A)</a:t>
            </a:r>
          </a:p>
          <a:p>
            <a:pPr lvl="2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(Diapers / Wine) / (Diapers)   (3/5) / (4/5) == 75%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"Lift",  Support (A union B) / (Support(A) * Support(B))</a:t>
            </a:r>
          </a:p>
          <a:p>
            <a:pPr marL="687388" lvl="3" indent="0">
              <a:buNone/>
            </a:pPr>
            <a:r>
              <a:rPr lang="en-US" dirty="0" smtClean="0"/>
              <a:t>Lettuce, Soy milk  </a:t>
            </a:r>
            <a:r>
              <a:rPr lang="en-US" dirty="0" smtClean="0">
                <a:sym typeface="Wingdings" pitchFamily="2" charset="2"/>
              </a:rPr>
              <a:t>  Wine         </a:t>
            </a:r>
            <a:r>
              <a:rPr lang="en-US" dirty="0" smtClean="0"/>
              <a:t>0.2  /  (0.4 * 0.6)  ==  0.83</a:t>
            </a:r>
          </a:p>
          <a:p>
            <a:pPr lvl="3"/>
            <a:r>
              <a:rPr lang="en-US" dirty="0" smtClean="0"/>
              <a:t> Equal 1, implies probability of occurrence of antecedent and consequent are independent of one another, no Association </a:t>
            </a:r>
            <a:r>
              <a:rPr lang="en-US" dirty="0"/>
              <a:t>R</a:t>
            </a:r>
            <a:r>
              <a:rPr lang="en-US" dirty="0" smtClean="0"/>
              <a:t>ule should be drawn from these two events</a:t>
            </a:r>
          </a:p>
          <a:p>
            <a:pPr lvl="3"/>
            <a:r>
              <a:rPr lang="en-US" dirty="0" smtClean="0"/>
              <a:t>&gt; 1 , degree to which antecedent/consequent are dependent on one another, a useful prediction rule</a:t>
            </a:r>
          </a:p>
          <a:p>
            <a:pPr lvl="3"/>
            <a:r>
              <a:rPr lang="en-US" dirty="0" smtClean="0"/>
              <a:t>&lt; 1 , one item has a negative effect on the other and vice versa, items can substitute for one another </a:t>
            </a:r>
          </a:p>
          <a:p>
            <a:pPr lvl="1"/>
            <a:r>
              <a:rPr lang="en-US" dirty="0" smtClean="0"/>
              <a:t>Association Rules, </a:t>
            </a:r>
            <a:r>
              <a:rPr lang="en-US" dirty="0"/>
              <a:t>n</a:t>
            </a:r>
            <a:r>
              <a:rPr lang="en-US" dirty="0" smtClean="0"/>
              <a:t>ext page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53701" y="1702075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AB200"/>
                </a:solidFill>
              </a:rPr>
              <a:t>Antecedent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82618" y="1501552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AB200"/>
                </a:solidFill>
              </a:rPr>
              <a:t>Consequent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00000">
            <a:off x="2439405" y="1395478"/>
            <a:ext cx="318028" cy="29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15820">
            <a:off x="1323951" y="1454630"/>
            <a:ext cx="318028" cy="29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5605022" y="1351643"/>
            <a:ext cx="3193017" cy="2737826"/>
            <a:chOff x="389965" y="1142557"/>
            <a:chExt cx="3193017" cy="2737826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965" y="1142557"/>
              <a:ext cx="3193017" cy="2737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ounded Rectangle 18"/>
            <p:cNvSpPr/>
            <p:nvPr/>
          </p:nvSpPr>
          <p:spPr>
            <a:xfrm>
              <a:off x="1986473" y="2084576"/>
              <a:ext cx="1153180" cy="147072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86473" y="2262555"/>
              <a:ext cx="679994" cy="147072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262840" y="1905534"/>
              <a:ext cx="1153180" cy="147072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173290" y="1735018"/>
              <a:ext cx="1153180" cy="147072"/>
            </a:xfrm>
            <a:prstGeom prst="round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76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5349"/>
            <a:ext cx="2571750" cy="548048"/>
          </a:xfrm>
        </p:spPr>
        <p:txBody>
          <a:bodyPr/>
          <a:lstStyle/>
          <a:p>
            <a:r>
              <a:rPr lang="en-US" dirty="0" smtClean="0"/>
              <a:t>Association Rules: Real Grocery </a:t>
            </a:r>
            <a:br>
              <a:rPr lang="en-US" dirty="0" smtClean="0"/>
            </a:br>
            <a:r>
              <a:rPr lang="en-US" dirty="0" smtClean="0"/>
              <a:t>Data ..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15</a:t>
            </a:fld>
            <a:endParaRPr lang="uk-U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61" y="206528"/>
            <a:ext cx="5294567" cy="405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1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Pattern Mining: </a:t>
            </a:r>
            <a:r>
              <a:rPr lang="en-US" dirty="0" smtClean="0"/>
              <a:t>Today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199" y="1068353"/>
            <a:ext cx="4383365" cy="3477087"/>
          </a:xfrm>
        </p:spPr>
        <p:txBody>
          <a:bodyPr/>
          <a:lstStyle/>
          <a:p>
            <a:r>
              <a:rPr lang="en-US" dirty="0" smtClean="0"/>
              <a:t>Math nerds; "Frequent </a:t>
            </a:r>
            <a:r>
              <a:rPr lang="en-US" dirty="0" err="1" smtClean="0"/>
              <a:t>itemset</a:t>
            </a:r>
            <a:r>
              <a:rPr lang="en-US" dirty="0" smtClean="0"/>
              <a:t> lattice"</a:t>
            </a:r>
          </a:p>
          <a:p>
            <a:pPr lvl="1"/>
            <a:r>
              <a:rPr lang="en-US" sz="1200" i="1" dirty="0" smtClean="0"/>
              <a:t>"Focus </a:t>
            </a:r>
            <a:r>
              <a:rPr lang="en-US" sz="1200" i="1" dirty="0"/>
              <a:t>of many companies, mathematicians, universities, researchers</a:t>
            </a:r>
            <a:endParaRPr lang="en-US" sz="1000" i="1" dirty="0"/>
          </a:p>
          <a:p>
            <a:pPr lvl="1"/>
            <a:r>
              <a:rPr lang="en-US" dirty="0" smtClean="0"/>
              <a:t>17x higher performance towards building the model</a:t>
            </a:r>
          </a:p>
          <a:p>
            <a:pPr lvl="1"/>
            <a:r>
              <a:rPr lang="en-US" dirty="0" smtClean="0"/>
              <a:t>Same API, (but new statistics added)</a:t>
            </a:r>
          </a:p>
          <a:p>
            <a:endParaRPr lang="en-US" dirty="0"/>
          </a:p>
          <a:p>
            <a:r>
              <a:rPr lang="en-US" dirty="0" smtClean="0"/>
              <a:t>Integrated inside DSE, not just a connector</a:t>
            </a:r>
          </a:p>
          <a:p>
            <a:pPr lvl="1"/>
            <a:r>
              <a:rPr lang="en-US" dirty="0" smtClean="0"/>
              <a:t>Co-located data, real time analytics</a:t>
            </a:r>
          </a:p>
          <a:p>
            <a:pPr lvl="1"/>
            <a:r>
              <a:rPr lang="en-US" dirty="0" smtClean="0"/>
              <a:t>Built in Graph, </a:t>
            </a:r>
            <a:r>
              <a:rPr lang="en-US" dirty="0" err="1" smtClean="0"/>
              <a:t>Solr</a:t>
            </a:r>
            <a:r>
              <a:rPr lang="en-US" dirty="0" smtClean="0"/>
              <a:t>/</a:t>
            </a:r>
            <a:r>
              <a:rPr lang="en-US" dirty="0" err="1" smtClean="0"/>
              <a:t>Lucene</a:t>
            </a:r>
            <a:endParaRPr lang="en-US" dirty="0" smtClean="0"/>
          </a:p>
          <a:p>
            <a:pPr lvl="1"/>
            <a:r>
              <a:rPr lang="en-US" dirty="0" smtClean="0"/>
              <a:t>Same security, logging, H/A, other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16</a:t>
            </a:fld>
            <a:endParaRPr lang="uk-UA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26" y="270472"/>
            <a:ext cx="2566473" cy="367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08761" y="3942998"/>
            <a:ext cx="2678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 https://en.wikipedia.org/wiki/Association_rule_learning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193991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7310" y="2608312"/>
            <a:ext cx="1569827" cy="548048"/>
          </a:xfrm>
        </p:spPr>
        <p:txBody>
          <a:bodyPr/>
          <a:lstStyle/>
          <a:p>
            <a:r>
              <a:rPr lang="en-US" dirty="0" smtClean="0"/>
              <a:t>How to Apply a Model (Scoring) .. 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17</a:t>
            </a:fld>
            <a:endParaRPr lang="uk-U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9" r="-1225" b="-2671"/>
          <a:stretch/>
        </p:blipFill>
        <p:spPr bwMode="auto">
          <a:xfrm>
            <a:off x="242696" y="728322"/>
            <a:ext cx="6753770" cy="3376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23" y="115916"/>
            <a:ext cx="1628575" cy="166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35186" y="241526"/>
            <a:ext cx="1534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To sell, What should we have sorted by 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5" y="219866"/>
            <a:ext cx="3543300" cy="161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91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of the </a:t>
            </a:r>
            <a:r>
              <a:rPr lang="en-US" dirty="0"/>
              <a:t>C</a:t>
            </a:r>
            <a:r>
              <a:rPr lang="en-US" dirty="0" smtClean="0"/>
              <a:t>ode, End to End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680262"/>
            <a:ext cx="8229600" cy="1369869"/>
          </a:xfrm>
        </p:spPr>
        <p:txBody>
          <a:bodyPr/>
          <a:lstStyle/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 2.1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org.apache.spark.ml.fpm.FPGrowth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18</a:t>
            </a:fld>
            <a:endParaRPr lang="uk-UA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1330853"/>
            <a:ext cx="2338354" cy="2392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17103" y="1680262"/>
            <a:ext cx="1534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We chose </a:t>
            </a:r>
            <a:r>
              <a:rPr lang="en-US" dirty="0" err="1" smtClean="0">
                <a:solidFill>
                  <a:srgbClr val="00B0F0"/>
                </a:solidFill>
              </a:rPr>
              <a:t>Scala</a:t>
            </a:r>
            <a:r>
              <a:rPr lang="en-US" dirty="0" smtClean="0">
                <a:solidFill>
                  <a:srgbClr val="00B0F0"/>
                </a:solidFill>
              </a:rPr>
              <a:t>. Java, Python and R also work.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04" y="2683011"/>
            <a:ext cx="592721" cy="243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1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of the </a:t>
            </a:r>
            <a:r>
              <a:rPr lang="en-US" dirty="0"/>
              <a:t>C</a:t>
            </a:r>
            <a:r>
              <a:rPr lang="en-US" dirty="0" smtClean="0"/>
              <a:t>ode, End to End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818520"/>
            <a:ext cx="8229600" cy="3477087"/>
          </a:xfrm>
        </p:spPr>
        <p:txBody>
          <a:bodyPr/>
          <a:lstStyle/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 2.2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recs_0 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sc.textFile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("file:///mnt/hgfs/My.20/MyShare_1/18 DSE Developers Notebook/31 Graph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Reco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Eng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/02 Files/10_grocery_sm.csv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recs_0s = recs_0.map(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i_str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=&gt;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i_str.split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(",")).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toDF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("items")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my_fpgrowth0 = new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FPGrowth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setItemsCol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("items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 defTabSz="230188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setMinSupport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(0.1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setMinConfidence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(0.1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6350" indent="0" defTabSz="230188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my_model0 = my_fpgrowth0.</a:t>
            </a:r>
            <a:r>
              <a:rPr lang="en-US" sz="14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fit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(recs_0s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19</a:t>
            </a:fld>
            <a:endParaRPr lang="uk-UA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282" y="2582186"/>
            <a:ext cx="1505345" cy="154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62380" y="2759484"/>
            <a:ext cx="153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You have a model; 2 lines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6021">
            <a:off x="3760857" y="4154934"/>
            <a:ext cx="408350" cy="38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535089" y="2967004"/>
            <a:ext cx="0" cy="1099838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04" y="2683011"/>
            <a:ext cx="592721" cy="243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06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Y</a:t>
            </a:r>
            <a:r>
              <a:rPr lang="en-US" dirty="0" smtClean="0"/>
              <a:t>ou Care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5540752" cy="3477087"/>
          </a:xfrm>
        </p:spPr>
        <p:txBody>
          <a:bodyPr/>
          <a:lstStyle/>
          <a:p>
            <a:pPr marL="6350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If You're the </a:t>
            </a:r>
            <a:r>
              <a:rPr lang="en-US" sz="2800" dirty="0" err="1" smtClean="0">
                <a:solidFill>
                  <a:schemeClr val="tx1"/>
                </a:solidFill>
              </a:rPr>
              <a:t>CxO</a:t>
            </a:r>
            <a:r>
              <a:rPr lang="en-US" sz="2800" dirty="0" smtClean="0">
                <a:solidFill>
                  <a:schemeClr val="tx1"/>
                </a:solidFill>
              </a:rPr>
              <a:t> ..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After we </a:t>
            </a:r>
            <a:r>
              <a:rPr lang="en-US" u="sng" dirty="0" smtClean="0">
                <a:solidFill>
                  <a:schemeClr val="tx1"/>
                </a:solidFill>
              </a:rPr>
              <a:t>actually prove</a:t>
            </a:r>
            <a:r>
              <a:rPr lang="en-US" dirty="0" smtClean="0">
                <a:solidFill>
                  <a:schemeClr val="tx1"/>
                </a:solidFill>
              </a:rPr>
              <a:t> our point in these slides, there's 5 slides you may care about. We'll highlight those, or skip ahead.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This </a:t>
            </a:r>
            <a:r>
              <a:rPr lang="en-US" dirty="0" err="1" smtClean="0">
                <a:solidFill>
                  <a:schemeClr val="tx1"/>
                </a:solidFill>
              </a:rPr>
              <a:t>preso</a:t>
            </a:r>
            <a:r>
              <a:rPr lang="en-US" dirty="0" smtClean="0">
                <a:solidFill>
                  <a:schemeClr val="tx1"/>
                </a:solidFill>
              </a:rPr>
              <a:t> details 2 entire categories of analytics you likely do not have, and your competition does. </a:t>
            </a:r>
          </a:p>
          <a:p>
            <a:pPr marL="6350" indent="0">
              <a:buNone/>
            </a:pPr>
            <a:endParaRPr lang="en-US" dirty="0"/>
          </a:p>
          <a:p>
            <a:pPr marL="6350" indent="0">
              <a:buNone/>
            </a:pPr>
            <a:r>
              <a:rPr lang="en-US" dirty="0" smtClean="0">
                <a:solidFill>
                  <a:srgbClr val="7D5900"/>
                </a:solidFill>
              </a:rPr>
              <a:t>If You're from the Business/Ops </a:t>
            </a:r>
            <a:r>
              <a:rPr lang="en-US" dirty="0">
                <a:solidFill>
                  <a:srgbClr val="7D5900"/>
                </a:solidFill>
              </a:rPr>
              <a:t>S</a:t>
            </a:r>
            <a:r>
              <a:rPr lang="en-US" dirty="0" smtClean="0">
                <a:solidFill>
                  <a:srgbClr val="7D5900"/>
                </a:solidFill>
              </a:rPr>
              <a:t>ide ..</a:t>
            </a:r>
          </a:p>
          <a:p>
            <a:pPr marL="6350" indent="0">
              <a:buNone/>
            </a:pPr>
            <a:endParaRPr lang="en-US" dirty="0">
              <a:solidFill>
                <a:srgbClr val="7D5900"/>
              </a:solidFill>
            </a:endParaRPr>
          </a:p>
          <a:p>
            <a:pPr marL="6350" indent="0">
              <a:buNone/>
            </a:pPr>
            <a:r>
              <a:rPr lang="en-US" dirty="0" smtClean="0">
                <a:solidFill>
                  <a:srgbClr val="7D5900"/>
                </a:solidFill>
              </a:rPr>
              <a:t>If You're Technical ..</a:t>
            </a:r>
          </a:p>
          <a:p>
            <a:pPr marL="6350" indent="0">
              <a:buNone/>
            </a:pP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871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7776" y="622164"/>
            <a:ext cx="3859024" cy="548048"/>
          </a:xfrm>
        </p:spPr>
        <p:txBody>
          <a:bodyPr/>
          <a:lstStyle/>
          <a:p>
            <a:r>
              <a:rPr lang="en-US" dirty="0" smtClean="0"/>
              <a:t>All of the </a:t>
            </a:r>
            <a:r>
              <a:rPr lang="en-US" dirty="0"/>
              <a:t>C</a:t>
            </a:r>
            <a:r>
              <a:rPr lang="en-US" dirty="0" smtClean="0"/>
              <a:t>ode, End to End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27001" y="334416"/>
            <a:ext cx="8229600" cy="3477087"/>
          </a:xfrm>
        </p:spPr>
        <p:txBody>
          <a:bodyPr/>
          <a:lstStyle/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2.3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my_model0.associationRules.show()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b="1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+--------------------+-----------+----------+------------------+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| antecedent         |consequent |confidence| lift             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+--------------------+-----------+----------+------------------+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| [OJ, diapers, soy..| [lettuce] | 0.5      | 0.625            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| [OJ, diapers, soy..| [wine]    | 0.5      |0.8333333333333334|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| [soy milk]         | [diapers] | 0.75     | 1.25             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| [soy milk]         | [OJ]      | 0.5      | 1.25             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| [soy milk]         | [lettuce] | 0.75     | 0.9375           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| [soy milk]         | [wine]    | 0.5      |0.8333333333333334|</a:t>
            </a:r>
          </a:p>
          <a:p>
            <a:pPr marL="6350" indent="0">
              <a:buNone/>
            </a:pPr>
            <a:r>
              <a:rPr lang="en-US" sz="1400" b="1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</a:t>
            </a:r>
            <a:r>
              <a:rPr lang="en-US" sz="1400" b="1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206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014" y="556754"/>
            <a:ext cx="3903785" cy="548048"/>
          </a:xfrm>
        </p:spPr>
        <p:txBody>
          <a:bodyPr/>
          <a:lstStyle/>
          <a:p>
            <a:r>
              <a:rPr lang="en-US" dirty="0" smtClean="0"/>
              <a:t>All of the </a:t>
            </a:r>
            <a:r>
              <a:rPr lang="en-US" dirty="0"/>
              <a:t>C</a:t>
            </a:r>
            <a:r>
              <a:rPr lang="en-US" dirty="0" smtClean="0"/>
              <a:t>ode, End to End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150268" y="426959"/>
            <a:ext cx="8229600" cy="3477087"/>
          </a:xfrm>
        </p:spPr>
        <p:txBody>
          <a:bodyPr/>
          <a:lstStyle/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 2.5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scala.collection.mutable.WrappedArray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 err="1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 recs_0_ar = my_model0.associationRules.collect()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recs_0_arl = recs_0_ar.map( row =&gt; (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row.get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(0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asInstanceOf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WrappedArray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WrappedArray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[String]]].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mkString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("|"),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row.get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(1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asInstanceOf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WrappedArray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WrappedArray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[String]]].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mkString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("|"),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row.getDouble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(2),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row.getDouble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).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toList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recs_0_ardf = recs_0_arl.toDF("antecedent",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6350" indent="0" defTabSz="230188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consequent", "confidence", "lift")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21</a:t>
            </a:fld>
            <a:endParaRPr lang="uk-UA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56" y="787328"/>
            <a:ext cx="1780301" cy="182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62382" y="1072794"/>
            <a:ext cx="153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All prep to write to a database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04" y="2683011"/>
            <a:ext cx="592721" cy="243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06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of the </a:t>
            </a:r>
            <a:r>
              <a:rPr lang="en-US" dirty="0"/>
              <a:t>C</a:t>
            </a:r>
            <a:r>
              <a:rPr lang="en-US" dirty="0" smtClean="0"/>
              <a:t>ode, End to End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944906"/>
            <a:ext cx="8229600" cy="3477087"/>
          </a:xfrm>
        </p:spPr>
        <p:txBody>
          <a:bodyPr/>
          <a:lstStyle/>
          <a:p>
            <a:pPr marL="6350" indent="0">
              <a:buNone/>
            </a:pPr>
            <a:r>
              <a:rPr lang="en-US" sz="14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recs_0_ardf.show(20)</a:t>
            </a:r>
          </a:p>
          <a:p>
            <a:pPr marL="6350" indent="0">
              <a:buNone/>
            </a:pPr>
            <a:endParaRPr lang="en-US" sz="14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+---------------------+----------+----------+------------------+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| antecedent          |</a:t>
            </a:r>
            <a:r>
              <a:rPr lang="en-US" sz="14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consequent|confidence</a:t>
            </a: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| lift             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+---------------------+----------+----------+------------------+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| </a:t>
            </a:r>
            <a:r>
              <a:rPr lang="en-US" sz="14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OJ|diapers|soy</a:t>
            </a: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milk | lettuce  | 0.5      | 0.625            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| </a:t>
            </a:r>
            <a:r>
              <a:rPr lang="en-US" sz="14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OJ|diapers|soy</a:t>
            </a: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milk | wine     | 0.5      |0.8333333333333334|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| soy milk            | diapers  | 0.75     | 1.25             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| soy milk            | OJ       | 0.5      | 1.25             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| soy milk            | lettuce  | 0.75     | 0.9375           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| soy milk            | wine     | 0.5      |0.8333333333333334|</a:t>
            </a:r>
          </a:p>
          <a:p>
            <a:pPr marL="6350" indent="0">
              <a:buNone/>
            </a:pPr>
            <a:r>
              <a:rPr lang="en-US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   ...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206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of the </a:t>
            </a:r>
            <a:r>
              <a:rPr lang="en-US" dirty="0"/>
              <a:t>C</a:t>
            </a:r>
            <a:r>
              <a:rPr lang="en-US" dirty="0" smtClean="0"/>
              <a:t>ode, End to End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CREATE TABLE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t_association_rules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antecedent       TEXT,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consequent       TEXT,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version          DOUBLE,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confidence       DOUBLE,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lift             DOUBLE,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PRIMARY KEY((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antecedent), consequent, version)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) ;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23</a:t>
            </a:fld>
            <a:endParaRPr lang="uk-UA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25" y="1123949"/>
            <a:ext cx="1780301" cy="182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55451" y="1409415"/>
            <a:ext cx="153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Make a SQL/CQL table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46" y="2072932"/>
            <a:ext cx="724216" cy="30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63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of the </a:t>
            </a:r>
            <a:r>
              <a:rPr lang="en-US" dirty="0"/>
              <a:t>C</a:t>
            </a:r>
            <a:r>
              <a:rPr lang="en-US" dirty="0" smtClean="0"/>
              <a:t>ode, End to End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964089"/>
            <a:ext cx="8229600" cy="3477087"/>
          </a:xfrm>
        </p:spPr>
        <p:txBody>
          <a:bodyPr/>
          <a:lstStyle/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 2.7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import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org.apache.spark.sql.functions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recs_0_ardf2 = recs_0_ardf.withColumn("version", lit(1.0) )</a:t>
            </a:r>
          </a:p>
          <a:p>
            <a:pPr marL="635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recs_0_ardf2.write.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format("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org.apache.spark.sql.cassandra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options(Map(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keyspace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-&gt; "ks_31", "table" -&gt;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t_association_rules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)).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mode("append").</a:t>
            </a:r>
          </a:p>
          <a:p>
            <a:pPr marL="635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save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24</a:t>
            </a:fld>
            <a:endParaRPr lang="uk-UA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04" y="2683011"/>
            <a:ext cx="592721" cy="243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14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Analytics, Product </a:t>
            </a:r>
            <a:r>
              <a:rPr lang="en-US" dirty="0" err="1" smtClean="0"/>
              <a:t>Reco</a:t>
            </a:r>
            <a:r>
              <a:rPr lang="en-US" dirty="0" smtClean="0"/>
              <a:t> Engine: Final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6"/>
          </p:nvPr>
        </p:nvSpPr>
        <p:spPr>
          <a:xfrm>
            <a:off x="4520845" y="1123949"/>
            <a:ext cx="4165955" cy="3477087"/>
          </a:xfrm>
        </p:spPr>
        <p:txBody>
          <a:bodyPr/>
          <a:lstStyle/>
          <a:p>
            <a:r>
              <a:rPr lang="en-US" dirty="0" smtClean="0"/>
              <a:t>2 lines of code to make the model, plus lines to </a:t>
            </a:r>
            <a:r>
              <a:rPr lang="en-US" dirty="0" err="1" smtClean="0"/>
              <a:t>mung</a:t>
            </a:r>
            <a:r>
              <a:rPr lang="en-US" dirty="0" smtClean="0"/>
              <a:t> data pre/post</a:t>
            </a:r>
          </a:p>
          <a:p>
            <a:endParaRPr lang="en-US" dirty="0"/>
          </a:p>
          <a:p>
            <a:r>
              <a:rPr lang="en-US" dirty="0" smtClean="0"/>
              <a:t>This was a "content-based" system, aka, a "product-product" based system</a:t>
            </a:r>
          </a:p>
          <a:p>
            <a:pPr lvl="1"/>
            <a:r>
              <a:rPr lang="en-US" dirty="0" smtClean="0"/>
              <a:t>Graph can do this too, </a:t>
            </a:r>
            <a:r>
              <a:rPr lang="en-US" i="1" dirty="0" smtClean="0"/>
              <a:t>and custom</a:t>
            </a:r>
          </a:p>
          <a:p>
            <a:pPr lvl="1"/>
            <a:r>
              <a:rPr lang="en-US" dirty="0" smtClean="0"/>
              <a:t>Graph can also do a  "collaborative-based", aka, a "user-user" based system, which we do next</a:t>
            </a:r>
          </a:p>
          <a:p>
            <a:pPr lvl="2"/>
            <a:r>
              <a:rPr lang="en-US" dirty="0" smtClean="0"/>
              <a:t>You don't have product-product data</a:t>
            </a:r>
          </a:p>
          <a:p>
            <a:pPr lvl="2"/>
            <a:r>
              <a:rPr lang="en-US" dirty="0" smtClean="0"/>
              <a:t>Or, you need to predict something that is new, has never happened 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28" y="1777638"/>
            <a:ext cx="31146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02" y="1372009"/>
            <a:ext cx="20669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63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9044" y="1148270"/>
            <a:ext cx="3367462" cy="828360"/>
          </a:xfrm>
        </p:spPr>
        <p:txBody>
          <a:bodyPr/>
          <a:lstStyle/>
          <a:p>
            <a:r>
              <a:rPr lang="en-US" dirty="0" smtClean="0"/>
              <a:t>Product Recommendation</a:t>
            </a:r>
            <a:br>
              <a:rPr lang="en-US" dirty="0" smtClean="0"/>
            </a:br>
            <a:r>
              <a:rPr lang="en-US" dirty="0" smtClean="0"/>
              <a:t>Engine: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6630"/>
            <a:ext cx="3089305" cy="680970"/>
          </a:xfrm>
        </p:spPr>
        <p:txBody>
          <a:bodyPr/>
          <a:lstStyle/>
          <a:p>
            <a:r>
              <a:rPr lang="en-US" sz="2000" dirty="0"/>
              <a:t>U</a:t>
            </a:r>
            <a:r>
              <a:rPr lang="en-US" sz="2000" dirty="0" smtClean="0"/>
              <a:t>sing DSE Graph</a:t>
            </a: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54" y="956130"/>
            <a:ext cx="3386093" cy="260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47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Example: Movie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1" y="1123949"/>
            <a:ext cx="3232372" cy="3477087"/>
          </a:xfrm>
        </p:spPr>
        <p:txBody>
          <a:bodyPr/>
          <a:lstStyle/>
          <a:p>
            <a:r>
              <a:rPr lang="en-US" dirty="0" smtClean="0"/>
              <a:t>The movie isn't out yet; there aren't years of past data on this one product to draw from</a:t>
            </a:r>
          </a:p>
          <a:p>
            <a:endParaRPr lang="en-US" dirty="0"/>
          </a:p>
          <a:p>
            <a:r>
              <a:rPr lang="en-US" dirty="0" smtClean="0"/>
              <a:t>One guy saw an advanced preview of the film, liked it a lot, you have (n) friends in common, persons who have rated (highly) the same things as you in the past, so .. ..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27</a:t>
            </a:fld>
            <a:endParaRPr lang="uk-UA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454" y="1501952"/>
            <a:ext cx="208597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15202" y="852758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Graph Databases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4504">
            <a:off x="5983586" y="3395385"/>
            <a:ext cx="530174" cy="48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95894" flipV="1">
            <a:off x="7442593" y="1206812"/>
            <a:ext cx="530174" cy="48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057815" y="1313163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The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3764" y="3945829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The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2861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837" y="1542023"/>
            <a:ext cx="3360261" cy="548048"/>
          </a:xfrm>
        </p:spPr>
        <p:txBody>
          <a:bodyPr/>
          <a:lstStyle/>
          <a:p>
            <a:r>
              <a:rPr lang="en-US" dirty="0" smtClean="0"/>
              <a:t>Here's the entire Query (Traversal) that answers that question..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9790" y="279887"/>
            <a:ext cx="8229600" cy="3477087"/>
          </a:xfrm>
        </p:spPr>
        <p:txBody>
          <a:bodyPr/>
          <a:lstStyle/>
          <a:p>
            <a:pPr marL="6350" indent="0">
              <a:buNone/>
            </a:pPr>
            <a:r>
              <a:rPr lang="en-US" sz="1000" dirty="0" err="1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g.withSack</a:t>
            </a:r>
            <a:r>
              <a:rPr lang="en-US" sz="1000" dirty="0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(1,sum</a:t>
            </a:r>
            <a:r>
              <a:rPr lang="en-US" sz="10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V().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has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buNone/>
            </a:pPr>
            <a:r>
              <a:rPr lang="en-US" sz="10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sideEffect</a:t>
            </a:r>
            <a:r>
              <a:rPr lang="en-US" sz="1000" dirty="0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 out</a:t>
            </a:r>
            <a:r>
              <a:rPr lang="en-US" sz="10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e_rated</a:t>
            </a:r>
            <a:r>
              <a:rPr lang="en-US" sz="1000" dirty="0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").aggregate</a:t>
            </a:r>
            <a:r>
              <a:rPr lang="en-US" sz="10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se_movieSeenByUser</a:t>
            </a:r>
            <a:r>
              <a:rPr lang="en-US" sz="1000" dirty="0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") ).</a:t>
            </a:r>
            <a:endParaRPr lang="en-US" sz="1000" dirty="0">
              <a:solidFill>
                <a:srgbClr val="7D5900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both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e_knows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").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filter(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e_rated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").has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("rating",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inV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inE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e_rated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").has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("rating",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outV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filter( has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).and().sack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().is(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l_conn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))) ).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e_rated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").has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("rating",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inV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buNone/>
            </a:pPr>
            <a:r>
              <a:rPr lang="en-US" sz="1000" dirty="0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dedup</a:t>
            </a: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where( without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se_movieSeenByUser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") ).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 order().by( </a:t>
            </a:r>
            <a:r>
              <a:rPr lang="en-US" sz="1000" dirty="0" err="1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inE</a:t>
            </a: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e_rated</a:t>
            </a:r>
            <a:r>
              <a:rPr lang="en-US" sz="1000" dirty="0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"). values</a:t>
            </a: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("rating</a:t>
            </a:r>
            <a:r>
              <a:rPr lang="en-US" sz="1000" dirty="0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").mean(), </a:t>
            </a:r>
            <a:r>
              <a:rPr lang="en-US" sz="1000" dirty="0" err="1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decr</a:t>
            </a: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buNone/>
            </a:pP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 limit(5</a:t>
            </a: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movie_id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", "title", "year")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28</a:t>
            </a:fld>
            <a:endParaRPr lang="uk-UA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15049" y="2358069"/>
            <a:ext cx="2798752" cy="228426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On a 10 scale, this is a 4, but .. .. we know you can't read it right now (you don’t know Graph)</a:t>
            </a:r>
          </a:p>
          <a:p>
            <a:r>
              <a:rPr lang="en-US" dirty="0" smtClean="0"/>
              <a:t>It's simple; we'll teach this to you next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863917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84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28" y="270472"/>
            <a:ext cx="8229600" cy="548048"/>
          </a:xfrm>
        </p:spPr>
        <p:txBody>
          <a:bodyPr/>
          <a:lstStyle/>
          <a:p>
            <a:r>
              <a:rPr lang="en-US" dirty="0" smtClean="0"/>
              <a:t>SQL SELECT: the Jewel of SQL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29</a:t>
            </a:fld>
            <a:endParaRPr lang="uk-UA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91" y="1279020"/>
            <a:ext cx="4704678" cy="29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quarter" idx="16"/>
          </p:nvPr>
        </p:nvSpPr>
        <p:spPr>
          <a:xfrm>
            <a:off x="5761359" y="592076"/>
            <a:ext cx="3229175" cy="3477087"/>
          </a:xfrm>
        </p:spPr>
        <p:txBody>
          <a:bodyPr/>
          <a:lstStyle/>
          <a:p>
            <a:r>
              <a:rPr lang="en-US" dirty="0" smtClean="0"/>
              <a:t>Declarative; say what you want, not how to do it</a:t>
            </a:r>
          </a:p>
          <a:p>
            <a:r>
              <a:rPr lang="en-US" dirty="0" smtClean="0"/>
              <a:t>7 clauses; 2 mandatory, 5 optional</a:t>
            </a:r>
          </a:p>
          <a:p>
            <a:pPr lvl="1"/>
            <a:r>
              <a:rPr lang="en-US" dirty="0" smtClean="0"/>
              <a:t>Must appear in order</a:t>
            </a:r>
          </a:p>
          <a:p>
            <a:pPr lvl="1"/>
            <a:r>
              <a:rPr lang="en-US" dirty="0" smtClean="0"/>
              <a:t>Each can only appear 1 time</a:t>
            </a:r>
          </a:p>
          <a:p>
            <a:pPr lvl="1"/>
            <a:endParaRPr lang="en-US" dirty="0"/>
          </a:p>
          <a:p>
            <a:r>
              <a:rPr lang="en-US" dirty="0" smtClean="0"/>
              <a:t>You have zero access/control over the (traversers)</a:t>
            </a:r>
          </a:p>
          <a:p>
            <a:r>
              <a:rPr lang="en-US" dirty="0" smtClean="0"/>
              <a:t>Basically, it's relational Algebra; add, subtract</a:t>
            </a:r>
          </a:p>
          <a:p>
            <a:endParaRPr lang="en-US" dirty="0"/>
          </a:p>
          <a:p>
            <a:r>
              <a:rPr lang="en-US" dirty="0" smtClean="0"/>
              <a:t>Yes, CTEs; Diff/Intersect of the above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550350" y="1010316"/>
            <a:ext cx="0" cy="322889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3" r="19725"/>
          <a:stretch/>
        </p:blipFill>
        <p:spPr bwMode="auto">
          <a:xfrm>
            <a:off x="8539728" y="1779947"/>
            <a:ext cx="548640" cy="48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1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Y</a:t>
            </a:r>
            <a:r>
              <a:rPr lang="en-US" dirty="0" smtClean="0"/>
              <a:t>ou Care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002456"/>
            <a:ext cx="5540752" cy="3477087"/>
          </a:xfrm>
        </p:spPr>
        <p:txBody>
          <a:bodyPr/>
          <a:lstStyle/>
          <a:p>
            <a:pPr marL="6350" indent="0">
              <a:buNone/>
            </a:pPr>
            <a:r>
              <a:rPr lang="en-US" sz="1400" dirty="0" smtClean="0">
                <a:solidFill>
                  <a:srgbClr val="7D5900"/>
                </a:solidFill>
              </a:rPr>
              <a:t>If You're the </a:t>
            </a:r>
            <a:r>
              <a:rPr lang="en-US" sz="1400" dirty="0" err="1" smtClean="0">
                <a:solidFill>
                  <a:srgbClr val="7D5900"/>
                </a:solidFill>
              </a:rPr>
              <a:t>CxO</a:t>
            </a:r>
            <a:r>
              <a:rPr lang="en-US" sz="1400" dirty="0" smtClean="0">
                <a:solidFill>
                  <a:srgbClr val="7D5900"/>
                </a:solidFill>
              </a:rPr>
              <a:t> ..</a:t>
            </a:r>
          </a:p>
          <a:p>
            <a:pPr lvl="1"/>
            <a:r>
              <a:rPr lang="en-US" sz="1200" dirty="0" smtClean="0">
                <a:solidFill>
                  <a:srgbClr val="7D5900"/>
                </a:solidFill>
              </a:rPr>
              <a:t>After we </a:t>
            </a:r>
            <a:r>
              <a:rPr lang="en-US" sz="1200" u="sng" dirty="0" smtClean="0">
                <a:solidFill>
                  <a:srgbClr val="7D5900"/>
                </a:solidFill>
              </a:rPr>
              <a:t>actually prove</a:t>
            </a:r>
            <a:r>
              <a:rPr lang="en-US" sz="1200" dirty="0" smtClean="0">
                <a:solidFill>
                  <a:srgbClr val="7D5900"/>
                </a:solidFill>
              </a:rPr>
              <a:t> our point in these slides, there's 5 slides you may care about. We'll highlight those, or skip ahead.</a:t>
            </a:r>
          </a:p>
          <a:p>
            <a:pPr lvl="1"/>
            <a:r>
              <a:rPr lang="en-US" sz="1200" dirty="0" smtClean="0">
                <a:solidFill>
                  <a:srgbClr val="7D5900"/>
                </a:solidFill>
              </a:rPr>
              <a:t>This </a:t>
            </a:r>
            <a:r>
              <a:rPr lang="en-US" sz="1200" dirty="0" err="1" smtClean="0">
                <a:solidFill>
                  <a:srgbClr val="7D5900"/>
                </a:solidFill>
              </a:rPr>
              <a:t>preso</a:t>
            </a:r>
            <a:r>
              <a:rPr lang="en-US" sz="1200" dirty="0" smtClean="0">
                <a:solidFill>
                  <a:srgbClr val="7D5900"/>
                </a:solidFill>
              </a:rPr>
              <a:t> details 2 entire categories of analytics you likely do not have, and your competition does. </a:t>
            </a:r>
            <a:endParaRPr lang="en-US" dirty="0"/>
          </a:p>
          <a:p>
            <a:pPr marL="63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If You're from the Business/Ops </a:t>
            </a: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2400" dirty="0" smtClean="0">
                <a:solidFill>
                  <a:schemeClr val="tx1"/>
                </a:solidFill>
              </a:rPr>
              <a:t>ide ..</a:t>
            </a:r>
          </a:p>
          <a:p>
            <a:pPr marL="520700" lvl="1" indent="-285750"/>
            <a:r>
              <a:rPr lang="en-US" dirty="0" smtClean="0">
                <a:solidFill>
                  <a:schemeClr val="tx1"/>
                </a:solidFill>
              </a:rPr>
              <a:t>For at least 4 years, there have been analytics capabilities available that you don't have, that will improve your ability to execute.</a:t>
            </a:r>
          </a:p>
          <a:p>
            <a:pPr marL="520700" lvl="1" indent="-285750"/>
            <a:r>
              <a:rPr lang="en-US" dirty="0" smtClean="0">
                <a:solidFill>
                  <a:schemeClr val="tx1"/>
                </a:solidFill>
              </a:rPr>
              <a:t>This isn't just about product recommendation. </a:t>
            </a:r>
            <a:endParaRPr lang="en-US" dirty="0">
              <a:solidFill>
                <a:srgbClr val="7D5900"/>
              </a:solidFill>
            </a:endParaRPr>
          </a:p>
          <a:p>
            <a:pPr marL="6350" indent="0">
              <a:buNone/>
            </a:pPr>
            <a:endParaRPr lang="en-US" dirty="0" smtClean="0">
              <a:solidFill>
                <a:srgbClr val="7D5900"/>
              </a:solidFill>
            </a:endParaRPr>
          </a:p>
          <a:p>
            <a:pPr marL="6350" indent="0">
              <a:buNone/>
            </a:pPr>
            <a:r>
              <a:rPr lang="en-US" dirty="0" smtClean="0">
                <a:solidFill>
                  <a:srgbClr val="7D5900"/>
                </a:solidFill>
              </a:rPr>
              <a:t>If You're Technical ..</a:t>
            </a:r>
          </a:p>
          <a:p>
            <a:pPr marL="6350" indent="0">
              <a:buNone/>
            </a:pP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299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Graph Database </a:t>
            </a:r>
            <a:r>
              <a:rPr lang="en-US" u="sng" dirty="0" smtClean="0"/>
              <a:t>Traversal</a:t>
            </a:r>
            <a:endParaRPr lang="en-US" u="sng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30</a:t>
            </a:fld>
            <a:endParaRPr lang="uk-UA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832" y="1112627"/>
            <a:ext cx="5098968" cy="274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280336" y="1010316"/>
            <a:ext cx="0" cy="322889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212213" y="1112627"/>
            <a:ext cx="2959411" cy="1911927"/>
          </a:xfrm>
        </p:spPr>
        <p:txBody>
          <a:bodyPr/>
          <a:lstStyle/>
          <a:p>
            <a:r>
              <a:rPr lang="en-US" dirty="0" smtClean="0"/>
              <a:t>Both (imperative, functional), </a:t>
            </a:r>
            <a:r>
              <a:rPr lang="en-US" i="1" u="sng" dirty="0" smtClean="0"/>
              <a:t>and</a:t>
            </a:r>
            <a:r>
              <a:rPr lang="en-US" dirty="0" smtClean="0"/>
              <a:t>  associative (more on that later)</a:t>
            </a:r>
          </a:p>
          <a:p>
            <a:endParaRPr lang="en-US" dirty="0"/>
          </a:p>
          <a:p>
            <a:r>
              <a:rPr lang="en-US" dirty="0" smtClean="0"/>
              <a:t>40+ 'steps' (clauses), plus modifiers; any order, any count (repeat), a fluent API</a:t>
            </a:r>
          </a:p>
          <a:p>
            <a:endParaRPr lang="en-US" dirty="0"/>
          </a:p>
          <a:p>
            <a:r>
              <a:rPr lang="en-US" dirty="0" smtClean="0"/>
              <a:t>You can program/direct the traversers </a:t>
            </a:r>
            <a:r>
              <a:rPr lang="en-US" sz="1200" dirty="0" smtClean="0"/>
              <a:t>(which nearly every other query environment thinks is too hard, and hides)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884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 We Use: </a:t>
            </a:r>
            <a:r>
              <a:rPr lang="en-US" dirty="0" err="1" smtClean="0"/>
              <a:t>DataStax</a:t>
            </a:r>
            <a:r>
              <a:rPr lang="en-US" dirty="0" smtClean="0"/>
              <a:t> Academy '</a:t>
            </a:r>
            <a:r>
              <a:rPr lang="en-US" dirty="0" err="1" smtClean="0"/>
              <a:t>KillrVideo</a:t>
            </a:r>
            <a:r>
              <a:rPr lang="en-US" dirty="0" smtClean="0"/>
              <a:t>'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904908" y="893750"/>
            <a:ext cx="3900189" cy="3477087"/>
          </a:xfrm>
        </p:spPr>
        <p:txBody>
          <a:bodyPr/>
          <a:lstStyle/>
          <a:p>
            <a:r>
              <a:rPr lang="en-US" dirty="0" smtClean="0"/>
              <a:t>Publicly available thru DS Academy</a:t>
            </a:r>
          </a:p>
          <a:p>
            <a:pPr lvl="1"/>
            <a:r>
              <a:rPr lang="en-US" dirty="0" smtClean="0"/>
              <a:t>Think; </a:t>
            </a:r>
            <a:r>
              <a:rPr lang="en-US" dirty="0" err="1" smtClean="0"/>
              <a:t>PrimeVideo</a:t>
            </a:r>
            <a:r>
              <a:rPr lang="en-US" dirty="0" smtClean="0"/>
              <a:t>, Netflix, </a:t>
            </a:r>
            <a:r>
              <a:rPr lang="en-US" dirty="0" err="1" smtClean="0"/>
              <a:t>Hulu</a:t>
            </a:r>
            <a:endParaRPr lang="en-US" dirty="0" smtClean="0"/>
          </a:p>
          <a:p>
            <a:pPr lvl="1"/>
            <a:r>
              <a:rPr lang="en-US" dirty="0" smtClean="0"/>
              <a:t>4 Vertices, many more Edges</a:t>
            </a:r>
          </a:p>
          <a:p>
            <a:pPr lvl="1"/>
            <a:r>
              <a:rPr lang="en-US" dirty="0" smtClean="0"/>
              <a:t>A good amount of data (movies)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Don't freak if something is labeled '2'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Sometimes (next) we make a copy</a:t>
            </a:r>
          </a:p>
          <a:p>
            <a:pPr lvl="1"/>
            <a:r>
              <a:rPr lang="en-US" i="1" dirty="0" smtClean="0">
                <a:solidFill>
                  <a:srgbClr val="00B0F0"/>
                </a:solidFill>
              </a:rPr>
              <a:t>We'll also break off and use custom vertices and edges for test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31</a:t>
            </a:fld>
            <a:endParaRPr lang="uk-UA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6" y="818520"/>
            <a:ext cx="3782516" cy="378251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497" y="1624179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096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32</a:t>
            </a:fld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23804" y="2006223"/>
            <a:ext cx="3868616" cy="1189095"/>
          </a:xfrm>
        </p:spPr>
        <p:txBody>
          <a:bodyPr/>
          <a:lstStyle/>
          <a:p>
            <a:pPr indent="0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Product Recommendation</a:t>
            </a:r>
            <a:br>
              <a:rPr lang="en-US" sz="2000" dirty="0">
                <a:solidFill>
                  <a:schemeClr val="tx1"/>
                </a:solidFill>
                <a:latin typeface="+mj-lt"/>
              </a:rPr>
            </a:b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Engine, Using DSE Graph:</a:t>
            </a:r>
          </a:p>
          <a:p>
            <a:pPr indent="0">
              <a:spcBef>
                <a:spcPts val="0"/>
              </a:spcBef>
            </a:pPr>
            <a:endParaRPr lang="en-US" sz="2000" dirty="0" smtClean="0">
              <a:solidFill>
                <a:schemeClr val="tx1"/>
              </a:solidFill>
              <a:latin typeface="+mj-lt"/>
            </a:endParaRPr>
          </a:p>
          <a:p>
            <a:pPr indent="0">
              <a:spcBef>
                <a:spcPts val="0"/>
              </a:spcBef>
            </a:pPr>
            <a:r>
              <a:rPr lang="en-US" sz="2800" dirty="0" smtClean="0">
                <a:solidFill>
                  <a:schemeClr val="tx1"/>
                </a:solidFill>
                <a:latin typeface="+mj-lt"/>
                <a:cs typeface="Courier New" pitchFamily="49" charset="0"/>
              </a:rPr>
              <a:t>Who Do You "Know" ?</a:t>
            </a:r>
            <a:endParaRPr lang="en-US" sz="2800" dirty="0">
              <a:solidFill>
                <a:schemeClr val="tx1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223"/>
            <a:ext cx="3409406" cy="1299000"/>
          </a:xfrm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1</a:t>
            </a: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2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6818" y="1397973"/>
            <a:ext cx="3839841" cy="548048"/>
          </a:xfrm>
        </p:spPr>
        <p:txBody>
          <a:bodyPr/>
          <a:lstStyle/>
          <a:p>
            <a:r>
              <a:rPr lang="en-US" dirty="0" smtClean="0"/>
              <a:t>All the Code, End to End: Do you ever really know someone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08536" y="458975"/>
            <a:ext cx="3962926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4.1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CREATE TABLE user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gender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age                  INT,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PRIMARY KEY((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WITH VERTEX LABEL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CREATE TABLE knows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user_id_s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user_id_d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PRIMARY KEY((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user_id_s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user_id_d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WITH EDGE LABEL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e_knows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FROM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user_id_s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TO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user_id_d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33</a:t>
            </a:fld>
            <a:endParaRPr lang="uk-UA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0965" y="2598935"/>
            <a:ext cx="3974410" cy="1851572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CREATE MATERIALIZED VIEW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e_knows_bi</a:t>
            </a: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AS SELECT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user_id_s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user_id_d</a:t>
            </a: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FROM knows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WHERE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user_id_s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IS NOT NULL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AND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user_id_d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IS NOT NULL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PRIMARY KEY ((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user_id_d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user_id_s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68940" y="2212464"/>
            <a:ext cx="3657600" cy="2410691"/>
            <a:chOff x="1668940" y="2212464"/>
            <a:chExt cx="3657600" cy="24106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668940" y="4309829"/>
              <a:ext cx="0" cy="313326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68940" y="4623155"/>
              <a:ext cx="2493818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162758" y="2212464"/>
              <a:ext cx="0" cy="2410691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62758" y="2212464"/>
              <a:ext cx="1163782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26540" y="2212464"/>
              <a:ext cx="0" cy="386471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46" y="2072932"/>
            <a:ext cx="724216" cy="30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41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287" y="954673"/>
            <a:ext cx="3181217" cy="548048"/>
          </a:xfrm>
        </p:spPr>
        <p:txBody>
          <a:bodyPr/>
          <a:lstStyle/>
          <a:p>
            <a:r>
              <a:rPr lang="en-US" dirty="0"/>
              <a:t>All the Code, End to End</a:t>
            </a:r>
            <a:r>
              <a:rPr lang="en-US" dirty="0" smtClean="0"/>
              <a:t>: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163058" y="211052"/>
            <a:ext cx="8229600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4.2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INSERT INTO user 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, gender, age) VALUES 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  , 'M', 30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...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, 'F', 30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  , 'M', 30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',      40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('hatcher', 'M', 30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morty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 , 'M', 30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INSERT INTO knows 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user_id_s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user_id_d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 VALUES 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..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morty</a:t>
            </a:r>
            <a:r>
              <a:rPr 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' , '</a:t>
            </a: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('hatcher', 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  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, 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  );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34</a:t>
            </a:fld>
            <a:endParaRPr lang="uk-UA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94143" y="3184131"/>
            <a:ext cx="305653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94143" y="3566731"/>
            <a:ext cx="305653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46" y="2072932"/>
            <a:ext cx="724216" cy="30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74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Code, End to End</a:t>
            </a:r>
            <a:r>
              <a:rPr lang="en-US" dirty="0" smtClean="0"/>
              <a:t>: Hello World  (*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4.3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e_knows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"v_user:denise#32",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"v_user:hatcher#81",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"hatcher"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"v_user:kiyu#62",  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  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"v_user:morty#77", 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morty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 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35</a:t>
            </a:fld>
            <a:endParaRPr lang="uk-U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44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Gremlin: 'Traversal'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199" y="1123949"/>
            <a:ext cx="5444837" cy="3477087"/>
          </a:xfrm>
        </p:spPr>
        <p:txBody>
          <a:bodyPr/>
          <a:lstStyle/>
          <a:p>
            <a:pPr defTabSz="223838"/>
            <a:r>
              <a:rPr lang="en-US" sz="1200" dirty="0" smtClean="0"/>
              <a:t>From a Vertex (vertex traversal steps)-</a:t>
            </a:r>
          </a:p>
          <a:p>
            <a:pPr lvl="1" defTabSz="223838"/>
            <a:r>
              <a:rPr lang="en-US" sz="1000" dirty="0" smtClean="0"/>
              <a:t>out()</a:t>
            </a:r>
            <a:r>
              <a:rPr lang="en-US" sz="1000" dirty="0"/>
              <a:t>	</a:t>
            </a:r>
            <a:r>
              <a:rPr lang="en-US" sz="1000" dirty="0" smtClean="0"/>
              <a:t>	Given </a:t>
            </a:r>
            <a:r>
              <a:rPr lang="en-US" sz="1000" dirty="0"/>
              <a:t>e</a:t>
            </a:r>
            <a:r>
              <a:rPr lang="en-US" sz="1000" dirty="0" smtClean="0"/>
              <a:t>dge labels, move to outgoing adjacent vertices</a:t>
            </a:r>
          </a:p>
          <a:p>
            <a:pPr lvl="1" defTabSz="223838"/>
            <a:r>
              <a:rPr lang="en-US" sz="1000" dirty="0" smtClean="0"/>
              <a:t>in()			Given the edge labels, move to incoming adjacent vertices</a:t>
            </a:r>
          </a:p>
          <a:p>
            <a:pPr lvl="1" defTabSz="223838"/>
            <a:r>
              <a:rPr lang="en-US" sz="1000" dirty="0" smtClean="0"/>
              <a:t>both()			(Both above)</a:t>
            </a:r>
          </a:p>
          <a:p>
            <a:pPr lvl="1" defTabSz="223838"/>
            <a:r>
              <a:rPr lang="en-US" sz="1000" dirty="0" err="1" smtClean="0"/>
              <a:t>outE</a:t>
            </a:r>
            <a:r>
              <a:rPr lang="en-US" sz="1000" dirty="0" smtClean="0"/>
              <a:t>()		Given edges labels, move to outgoing adjacent incident edges</a:t>
            </a:r>
          </a:p>
          <a:p>
            <a:pPr lvl="1" defTabSz="223838"/>
            <a:r>
              <a:rPr lang="en-US" sz="1000" dirty="0" err="1" smtClean="0"/>
              <a:t>inE</a:t>
            </a:r>
            <a:r>
              <a:rPr lang="en-US" sz="1000" dirty="0" smtClean="0"/>
              <a:t>()			(You get the idea)</a:t>
            </a:r>
          </a:p>
          <a:p>
            <a:pPr lvl="1" defTabSz="223838"/>
            <a:r>
              <a:rPr lang="en-US" sz="1000" dirty="0" err="1" smtClean="0"/>
              <a:t>bothE</a:t>
            </a:r>
            <a:r>
              <a:rPr lang="en-US" sz="1000" dirty="0" smtClean="0"/>
              <a:t>()</a:t>
            </a:r>
          </a:p>
          <a:p>
            <a:pPr defTabSz="223838"/>
            <a:r>
              <a:rPr lang="en-US" sz="1200" dirty="0" smtClean="0"/>
              <a:t>From an Edge (edge traversal steps)-</a:t>
            </a:r>
          </a:p>
          <a:p>
            <a:pPr lvl="1" defTabSz="223838"/>
            <a:r>
              <a:rPr lang="en-US" sz="1000" dirty="0" err="1" smtClean="0"/>
              <a:t>outV</a:t>
            </a:r>
            <a:r>
              <a:rPr lang="en-US" sz="1000" dirty="0" smtClean="0"/>
              <a:t>()</a:t>
            </a:r>
          </a:p>
          <a:p>
            <a:pPr lvl="1" defTabSz="223838"/>
            <a:r>
              <a:rPr lang="en-US" sz="1000" dirty="0" err="1" smtClean="0"/>
              <a:t>inV</a:t>
            </a:r>
            <a:r>
              <a:rPr lang="en-US" sz="1000" dirty="0" smtClean="0"/>
              <a:t>()</a:t>
            </a:r>
          </a:p>
          <a:p>
            <a:pPr lvl="1" defTabSz="223838"/>
            <a:r>
              <a:rPr lang="en-US" sz="1000" dirty="0" err="1" smtClean="0"/>
              <a:t>bothV</a:t>
            </a:r>
            <a:r>
              <a:rPr lang="en-US" sz="1000" dirty="0" smtClean="0"/>
              <a:t>()</a:t>
            </a:r>
          </a:p>
          <a:p>
            <a:pPr lvl="1" defTabSz="223838"/>
            <a:r>
              <a:rPr lang="en-US" sz="1000" dirty="0" err="1" smtClean="0"/>
              <a:t>otherV</a:t>
            </a:r>
            <a:r>
              <a:rPr lang="en-US" sz="1000" dirty="0" smtClean="0"/>
              <a:t>()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36</a:t>
            </a:fld>
            <a:endParaRPr lang="uk-UA"/>
          </a:p>
        </p:txBody>
      </p:sp>
      <p:sp>
        <p:nvSpPr>
          <p:cNvPr id="7" name="Oval 6"/>
          <p:cNvSpPr/>
          <p:nvPr/>
        </p:nvSpPr>
        <p:spPr>
          <a:xfrm>
            <a:off x="5559070" y="1355001"/>
            <a:ext cx="741751" cy="741751"/>
          </a:xfrm>
          <a:prstGeom prst="ellipse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61134" y="3195791"/>
            <a:ext cx="741751" cy="741751"/>
          </a:xfrm>
          <a:prstGeom prst="ellipse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00648" y="1602765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Vertex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2431" y="3443555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Vertex 2</a:t>
            </a:r>
          </a:p>
        </p:txBody>
      </p:sp>
      <p:sp>
        <p:nvSpPr>
          <p:cNvPr id="13" name="Oval 12"/>
          <p:cNvSpPr/>
          <p:nvPr/>
        </p:nvSpPr>
        <p:spPr>
          <a:xfrm>
            <a:off x="6337971" y="2311601"/>
            <a:ext cx="563774" cy="563774"/>
          </a:xfrm>
          <a:prstGeom prst="ellipse">
            <a:avLst/>
          </a:prstGeom>
          <a:solidFill>
            <a:srgbClr val="FAB2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247" y="2470378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Edge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112639" y="1918971"/>
            <a:ext cx="499790" cy="548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55330" y="2767754"/>
            <a:ext cx="276679" cy="5246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5628" y="4329013"/>
            <a:ext cx="54489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https://docs.datastax.com/en/dse/6.7/dse-dev/datastax_enterprise/graph/reference/traversal/tpVertexStepTOC.html</a:t>
            </a:r>
            <a:endParaRPr lang="en-US" sz="800" dirty="0" smtClean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74791" y="2154911"/>
            <a:ext cx="315083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07" y="2779784"/>
            <a:ext cx="392348" cy="416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391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Code, End to End: Hello World  (*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818520"/>
            <a:ext cx="8229600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4.4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both("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e_knows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knows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"v_user:denise#32",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] 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"v_user:hatcher#81",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"hatcher"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"v_user:kiyu#62",  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]   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"v_user:morty#77", 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morty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]  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know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(and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knows them)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"v_user:denise#32",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] 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"v_user:kiyu#62",  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]    }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knows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doesn't know him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"v_user:dave#38",  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]    },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37</a:t>
            </a:fld>
            <a:endParaRPr lang="uk-U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44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Code, End to End: Hello World  (*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313035"/>
            <a:ext cx="8229600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4.5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in("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e_knows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in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"v_user:dave#38", 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 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"v_user:denise#32",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"v_user:kiyu#62", 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 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38</a:t>
            </a:fld>
            <a:endParaRPr lang="uk-U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44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'as' </a:t>
            </a:r>
            <a:r>
              <a:rPr lang="en-US" dirty="0"/>
              <a:t>S</a:t>
            </a:r>
            <a:r>
              <a:rPr lang="en-US" dirty="0" smtClean="0"/>
              <a:t>tep Modulator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789410" y="700601"/>
            <a:ext cx="4172349" cy="3477087"/>
          </a:xfrm>
        </p:spPr>
        <p:txBody>
          <a:bodyPr/>
          <a:lstStyle/>
          <a:p>
            <a:r>
              <a:rPr lang="en-US" dirty="0" smtClean="0"/>
              <a:t>There is no (default tail) to a traversal; for efficiency</a:t>
            </a:r>
          </a:p>
          <a:p>
            <a:pPr lvl="1"/>
            <a:r>
              <a:rPr lang="en-US" dirty="0" smtClean="0"/>
              <a:t>'as' can change that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hink of as (carry forward property keys)</a:t>
            </a:r>
          </a:p>
          <a:p>
            <a:endParaRPr lang="en-US" dirty="0"/>
          </a:p>
          <a:p>
            <a:r>
              <a:rPr lang="en-US" dirty="0" smtClean="0"/>
              <a:t>Similar/closest next 2,</a:t>
            </a:r>
          </a:p>
          <a:p>
            <a:pPr lvl="1"/>
            <a:r>
              <a:rPr lang="en-US" dirty="0" smtClean="0"/>
              <a:t>store(), think of (derived property keys)</a:t>
            </a:r>
          </a:p>
          <a:p>
            <a:pPr lvl="2"/>
            <a:r>
              <a:rPr lang="en-US" dirty="0"/>
              <a:t>G</a:t>
            </a:r>
            <a:r>
              <a:rPr lang="en-US" dirty="0" smtClean="0"/>
              <a:t>lobal to a traversal</a:t>
            </a:r>
          </a:p>
          <a:p>
            <a:pPr lvl="1"/>
            <a:r>
              <a:rPr lang="en-US" dirty="0" err="1" smtClean="0"/>
              <a:t>withSack</a:t>
            </a:r>
            <a:r>
              <a:rPr lang="en-US" dirty="0" smtClean="0"/>
              <a:t>(), like store(), but local to a traverser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Also; aggregate(), group(), </a:t>
            </a:r>
            <a:r>
              <a:rPr lang="en-US" dirty="0" err="1" smtClean="0"/>
              <a:t>subGraph</a:t>
            </a:r>
            <a:r>
              <a:rPr lang="en-US" dirty="0" smtClean="0"/>
              <a:t>(), ..</a:t>
            </a:r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39</a:t>
            </a:fld>
            <a:endParaRPr lang="uk-UA"/>
          </a:p>
        </p:txBody>
      </p:sp>
      <p:sp>
        <p:nvSpPr>
          <p:cNvPr id="7" name="Oval 6"/>
          <p:cNvSpPr/>
          <p:nvPr/>
        </p:nvSpPr>
        <p:spPr>
          <a:xfrm>
            <a:off x="316766" y="2439145"/>
            <a:ext cx="542416" cy="542416"/>
          </a:xfrm>
          <a:prstGeom prst="ellipse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86534" y="2439145"/>
            <a:ext cx="542416" cy="542416"/>
          </a:xfrm>
          <a:prstGeom prst="ellipse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336" y="2536090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Vertex</a:t>
            </a:r>
          </a:p>
          <a:p>
            <a:pPr algn="ctr"/>
            <a:r>
              <a:rPr lang="en-US" sz="1000" dirty="0" smtClean="0"/>
              <a:t>V1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70952" y="2510298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Vertex</a:t>
            </a:r>
          </a:p>
          <a:p>
            <a:pPr algn="ctr"/>
            <a:r>
              <a:rPr lang="en-US" sz="1000" dirty="0" smtClean="0"/>
              <a:t>V2</a:t>
            </a:r>
          </a:p>
        </p:txBody>
      </p:sp>
      <p:sp>
        <p:nvSpPr>
          <p:cNvPr id="11" name="Oval 10"/>
          <p:cNvSpPr/>
          <p:nvPr/>
        </p:nvSpPr>
        <p:spPr>
          <a:xfrm>
            <a:off x="1301556" y="2428466"/>
            <a:ext cx="563774" cy="563774"/>
          </a:xfrm>
          <a:prstGeom prst="ellipse">
            <a:avLst/>
          </a:prstGeom>
          <a:solidFill>
            <a:srgbClr val="FAB2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62014" y="2541721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Edge</a:t>
            </a:r>
          </a:p>
          <a:p>
            <a:pPr algn="ctr"/>
            <a:r>
              <a:rPr lang="en-US" sz="1000" dirty="0" smtClean="0"/>
              <a:t>E1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45" y="1886394"/>
            <a:ext cx="392348" cy="416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Arc 15"/>
          <p:cNvSpPr/>
          <p:nvPr/>
        </p:nvSpPr>
        <p:spPr>
          <a:xfrm rot="18889344">
            <a:off x="742103" y="2238747"/>
            <a:ext cx="696990" cy="696990"/>
          </a:xfrm>
          <a:prstGeom prst="arc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8889344">
            <a:off x="1867409" y="2219768"/>
            <a:ext cx="696990" cy="696990"/>
          </a:xfrm>
          <a:prstGeom prst="arc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91" y="1867415"/>
            <a:ext cx="392348" cy="416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269" y="1867414"/>
            <a:ext cx="392348" cy="416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Oval 20"/>
          <p:cNvSpPr/>
          <p:nvPr/>
        </p:nvSpPr>
        <p:spPr>
          <a:xfrm>
            <a:off x="389965" y="1793909"/>
            <a:ext cx="533216" cy="533216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01556" y="1769185"/>
            <a:ext cx="533216" cy="533216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301986" y="1603543"/>
            <a:ext cx="882428" cy="1641298"/>
            <a:chOff x="2301986" y="1603543"/>
            <a:chExt cx="882428" cy="1641298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301986" y="3240511"/>
              <a:ext cx="882428" cy="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301986" y="1603543"/>
              <a:ext cx="0" cy="1636969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184414" y="1607872"/>
              <a:ext cx="0" cy="1636969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2242990" y="3227088"/>
            <a:ext cx="1093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This is what is in (scope) after the out()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5894" y="912335"/>
            <a:ext cx="155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5888"/>
            <a:r>
              <a:rPr lang="en-US" sz="1200" dirty="0" err="1" smtClean="0">
                <a:solidFill>
                  <a:schemeClr val="tx1"/>
                </a:solidFill>
              </a:rPr>
              <a:t>g.V</a:t>
            </a:r>
            <a:r>
              <a:rPr lang="en-US" sz="1200" dirty="0" smtClean="0">
                <a:solidFill>
                  <a:schemeClr val="tx1"/>
                </a:solidFill>
              </a:rPr>
              <a:t>().</a:t>
            </a:r>
          </a:p>
          <a:p>
            <a:pPr defTabSz="115888"/>
            <a:r>
              <a:rPr lang="en-US" sz="1200" dirty="0" smtClean="0">
                <a:solidFill>
                  <a:schemeClr val="tx1"/>
                </a:solidFill>
              </a:rPr>
              <a:t>	</a:t>
            </a:r>
            <a:r>
              <a:rPr lang="en-US" sz="1200" dirty="0" err="1" smtClean="0">
                <a:solidFill>
                  <a:schemeClr val="tx1"/>
                </a:solidFill>
              </a:rPr>
              <a:t>hasLabel</a:t>
            </a:r>
            <a:r>
              <a:rPr lang="en-US" sz="1200" dirty="0" smtClean="0">
                <a:solidFill>
                  <a:schemeClr val="tx1"/>
                </a:solidFill>
              </a:rPr>
              <a:t>("V1).</a:t>
            </a:r>
          </a:p>
          <a:p>
            <a:pPr defTabSz="115888"/>
            <a:r>
              <a:rPr lang="en-US" sz="1200" dirty="0" smtClean="0">
                <a:solidFill>
                  <a:schemeClr val="tx1"/>
                </a:solidFill>
              </a:rPr>
              <a:t>	out("E1")</a:t>
            </a:r>
          </a:p>
        </p:txBody>
      </p:sp>
      <p:sp>
        <p:nvSpPr>
          <p:cNvPr id="34" name="Oval 33"/>
          <p:cNvSpPr/>
          <p:nvPr/>
        </p:nvSpPr>
        <p:spPr>
          <a:xfrm>
            <a:off x="823990" y="2040799"/>
            <a:ext cx="533216" cy="533216"/>
          </a:xfrm>
          <a:prstGeom prst="ellipse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941978" y="1920934"/>
            <a:ext cx="533216" cy="533216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07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Y</a:t>
            </a:r>
            <a:r>
              <a:rPr lang="en-US" dirty="0" smtClean="0"/>
              <a:t>ou Care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5540752" cy="3477087"/>
          </a:xfrm>
        </p:spPr>
        <p:txBody>
          <a:bodyPr/>
          <a:lstStyle/>
          <a:p>
            <a:pPr marL="6350" indent="0">
              <a:buNone/>
            </a:pPr>
            <a:r>
              <a:rPr lang="en-US" sz="1400" dirty="0" smtClean="0">
                <a:solidFill>
                  <a:srgbClr val="7D5900"/>
                </a:solidFill>
              </a:rPr>
              <a:t>If You're the </a:t>
            </a:r>
            <a:r>
              <a:rPr lang="en-US" sz="1400" dirty="0" err="1" smtClean="0">
                <a:solidFill>
                  <a:srgbClr val="7D5900"/>
                </a:solidFill>
              </a:rPr>
              <a:t>CxO</a:t>
            </a:r>
            <a:r>
              <a:rPr lang="en-US" sz="1400" dirty="0" smtClean="0">
                <a:solidFill>
                  <a:srgbClr val="7D5900"/>
                </a:solidFill>
              </a:rPr>
              <a:t> ..</a:t>
            </a:r>
          </a:p>
          <a:p>
            <a:pPr lvl="1"/>
            <a:r>
              <a:rPr lang="en-US" sz="1200" dirty="0" smtClean="0">
                <a:solidFill>
                  <a:srgbClr val="7D5900"/>
                </a:solidFill>
              </a:rPr>
              <a:t>After we </a:t>
            </a:r>
            <a:r>
              <a:rPr lang="en-US" sz="1200" u="sng" dirty="0" smtClean="0">
                <a:solidFill>
                  <a:srgbClr val="7D5900"/>
                </a:solidFill>
              </a:rPr>
              <a:t>actually prove</a:t>
            </a:r>
            <a:r>
              <a:rPr lang="en-US" sz="1200" dirty="0" smtClean="0">
                <a:solidFill>
                  <a:srgbClr val="7D5900"/>
                </a:solidFill>
              </a:rPr>
              <a:t> our point in these slides, there's 5 slides you may care about. We'll highlight those, or skip ahead.</a:t>
            </a:r>
          </a:p>
          <a:p>
            <a:pPr lvl="1"/>
            <a:r>
              <a:rPr lang="en-US" sz="1200" dirty="0" smtClean="0">
                <a:solidFill>
                  <a:srgbClr val="7D5900"/>
                </a:solidFill>
              </a:rPr>
              <a:t>This </a:t>
            </a:r>
            <a:r>
              <a:rPr lang="en-US" sz="1200" dirty="0" err="1" smtClean="0">
                <a:solidFill>
                  <a:srgbClr val="7D5900"/>
                </a:solidFill>
              </a:rPr>
              <a:t>preso</a:t>
            </a:r>
            <a:r>
              <a:rPr lang="en-US" sz="1200" dirty="0" smtClean="0">
                <a:solidFill>
                  <a:srgbClr val="7D5900"/>
                </a:solidFill>
              </a:rPr>
              <a:t> details 2 entire categories of analytics you likely do not have, and your competition does. </a:t>
            </a:r>
            <a:endParaRPr lang="en-US" dirty="0"/>
          </a:p>
          <a:p>
            <a:pPr marL="6350" indent="0">
              <a:buNone/>
            </a:pPr>
            <a:r>
              <a:rPr lang="en-US" sz="1400" dirty="0" smtClean="0">
                <a:solidFill>
                  <a:srgbClr val="7D5900"/>
                </a:solidFill>
              </a:rPr>
              <a:t>If You're from the Business/Ops </a:t>
            </a:r>
            <a:r>
              <a:rPr lang="en-US" sz="1400" dirty="0">
                <a:solidFill>
                  <a:srgbClr val="7D5900"/>
                </a:solidFill>
              </a:rPr>
              <a:t>S</a:t>
            </a:r>
            <a:r>
              <a:rPr lang="en-US" sz="1400" dirty="0" smtClean="0">
                <a:solidFill>
                  <a:srgbClr val="7D5900"/>
                </a:solidFill>
              </a:rPr>
              <a:t>ide ..</a:t>
            </a:r>
          </a:p>
          <a:p>
            <a:pPr marL="520700" lvl="1" indent="-285750"/>
            <a:r>
              <a:rPr lang="en-US" sz="1200" dirty="0" smtClean="0">
                <a:solidFill>
                  <a:srgbClr val="7D5900"/>
                </a:solidFill>
              </a:rPr>
              <a:t>For at least 4 years, there have been analytics capabilities available that you don't have, that will improve your ability to execute. </a:t>
            </a:r>
          </a:p>
          <a:p>
            <a:pPr marL="520700" lvl="1" indent="-285750"/>
            <a:r>
              <a:rPr lang="en-US" sz="1200" dirty="0" smtClean="0">
                <a:solidFill>
                  <a:srgbClr val="7D5900"/>
                </a:solidFill>
              </a:rPr>
              <a:t>This isn’t just about product recommendation.</a:t>
            </a:r>
            <a:endParaRPr lang="en-US" sz="1200" dirty="0">
              <a:solidFill>
                <a:srgbClr val="7D5900"/>
              </a:solidFill>
            </a:endParaRPr>
          </a:p>
          <a:p>
            <a:pPr marL="6350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If You're Technical ..</a:t>
            </a:r>
          </a:p>
          <a:p>
            <a:pPr marL="520700" lvl="1" indent="-285750"/>
            <a:r>
              <a:rPr lang="en-US" dirty="0" smtClean="0">
                <a:solidFill>
                  <a:schemeClr val="tx1"/>
                </a:solidFill>
              </a:rPr>
              <a:t>Your professional life is about to get way more fulfilling. </a:t>
            </a:r>
          </a:p>
          <a:p>
            <a:pPr marL="6350" indent="0">
              <a:buNone/>
            </a:pP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655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718" y="331042"/>
            <a:ext cx="4402548" cy="548048"/>
          </a:xfrm>
        </p:spPr>
        <p:txBody>
          <a:bodyPr/>
          <a:lstStyle/>
          <a:p>
            <a:r>
              <a:rPr lang="en-US" dirty="0" smtClean="0"/>
              <a:t>'as' Example: Vertex,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657157"/>
            <a:ext cx="8229600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5.1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CREATE TABLE orders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order_id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    INT,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item  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PRIMARY KEY((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order_id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WITH VERTEX LABEL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v_orders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CREATE TABLE ordered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order_id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    INT,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order_date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PRIMARY KEY((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order_id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WITH EDGE LABEL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e_ordered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FROM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TO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v_orders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order_id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40</a:t>
            </a:fld>
            <a:endParaRPr lang="uk-UA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55" y="1123949"/>
            <a:ext cx="2544972" cy="2603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81968" y="1456459"/>
            <a:ext cx="2116548" cy="1449068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Previous examples were recursive. Move to a simpler relationship to make things clearer.</a:t>
            </a:r>
            <a:endParaRPr lang="en-US" sz="1200" dirty="0">
              <a:solidFill>
                <a:srgbClr val="00B0F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46" y="2072932"/>
            <a:ext cx="724216" cy="30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73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'as' Example: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INSERT INTO orders 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order_id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, item) VALUES </a:t>
            </a: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101, 'beer'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  …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102, 'chips'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103, 'wine'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104, 'cheese');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INSERT INTO ordered 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order_id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order_date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 VALUES </a:t>
            </a: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', 101, 'Dec-31-2008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  …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', 102, 'Dec-31-2008');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, 103, 'Dec-31-2008');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 , 104, 'Dec-31-2008');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41</a:t>
            </a:fld>
            <a:endParaRPr lang="uk-U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46" y="2072932"/>
            <a:ext cx="724216" cy="30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73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19"/>
            <a:ext cx="8229600" cy="548048"/>
          </a:xfrm>
        </p:spPr>
        <p:txBody>
          <a:bodyPr/>
          <a:lstStyle/>
          <a:p>
            <a:r>
              <a:rPr lang="en-US" sz="2000" dirty="0" smtClean="0"/>
              <a:t>On the Vertex: What's (in scope), (and also NULL property keys)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04621" y="951300"/>
            <a:ext cx="8741152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5.2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"v_user:farrell#82",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], "age": [ "40" ] </a:t>
            </a: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5.3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"v_user:denise#32",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gender": [ "F" ],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], "age": [ "30" ] }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42</a:t>
            </a:fld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5702166" y="951300"/>
            <a:ext cx="30909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50"/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(</a:t>
            </a:r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 , 'F', 30  );</a:t>
            </a:r>
          </a:p>
          <a:p>
            <a:pPr marL="6350"/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   , 'M', 30  );</a:t>
            </a:r>
          </a:p>
          <a:p>
            <a:pPr marL="6350"/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',      40  );</a:t>
            </a:r>
          </a:p>
          <a:p>
            <a:pPr marL="6350"/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('hatcher', 'M', 30  );</a:t>
            </a:r>
          </a:p>
          <a:p>
            <a:pPr marL="6350"/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('</a:t>
            </a:r>
            <a:r>
              <a:rPr 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morty</a:t>
            </a:r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  , 'M', 30  );</a:t>
            </a:r>
            <a:endParaRPr lang="en-US" dirty="0" smtClean="0">
              <a:solidFill>
                <a:srgbClr val="00B0F0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2221165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73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81499"/>
            <a:ext cx="8229600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5.4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e_ordered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"v_user:farrell#82-&gt;e_ordered#03-&gt;v_orders:101#27",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e_ordered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order_date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"Dec-31-2008"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"v_user:farrell#82-&gt;e_ordered#03-&gt;v_orders:102#24",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e_ordered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order_date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"Dec-31-2008"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43</a:t>
            </a:fld>
            <a:endParaRPr lang="uk-UA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59857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4" y="294603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05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out():  (on the adjacent vertex)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5.5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e_ordered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"v_orders:101#27",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v_orders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item": [ "beer" ],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order_id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"101"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"v_orders:102#24",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v_orders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item": [ "chips" ],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order_id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"102"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44</a:t>
            </a:fld>
            <a:endParaRPr lang="uk-U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05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Finally, 'as'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932117"/>
            <a:ext cx="8229600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5.6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as("user").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e_ordered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as("order").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select("user", "order").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by(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by(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"user": {   "id": "v_user:farrell#82",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[ 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], "age":      [ "40"  ] </a:t>
            </a: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}, "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order": { "id":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v_orders:101#27", 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v_orders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"item":    [ "beer"  ],  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order_id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"101" ] }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"user": {   "id": "v_user:farrell#82",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[ 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], "age":      [ "40"  ] </a:t>
            </a: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}, "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order": { "id":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v_orders:102#24",   "label":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v_orders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"item":    [ "chips" ],  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order_id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"102" ] }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45</a:t>
            </a:fld>
            <a:endParaRPr lang="uk-U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057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isn't order an embedded array to user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1192557" y="1232654"/>
            <a:ext cx="2925441" cy="2162776"/>
          </a:xfrm>
        </p:spPr>
        <p:txBody>
          <a:bodyPr/>
          <a:lstStyle/>
          <a:p>
            <a:pPr marL="6350" indent="0">
              <a:buNone/>
            </a:pPr>
            <a:r>
              <a:rPr lang="en-US" sz="1800" dirty="0" smtClean="0"/>
              <a:t>Think,</a:t>
            </a:r>
            <a:endParaRPr lang="en-US" dirty="0"/>
          </a:p>
          <a:p>
            <a:pPr marL="234950" lvl="1" indent="0">
              <a:buNone/>
            </a:pPr>
            <a:r>
              <a:rPr lang="en-US" dirty="0" smtClean="0"/>
              <a:t>SELECT </a:t>
            </a:r>
            <a:r>
              <a:rPr lang="en-US" dirty="0"/>
              <a:t>o.*</a:t>
            </a:r>
          </a:p>
          <a:p>
            <a:pPr marL="234950" lvl="1" indent="0">
              <a:buNone/>
            </a:pPr>
            <a:r>
              <a:rPr lang="en-US" dirty="0" smtClean="0"/>
              <a:t>FROM </a:t>
            </a:r>
            <a:r>
              <a:rPr lang="en-US" dirty="0"/>
              <a:t>user AS 'u'</a:t>
            </a:r>
          </a:p>
          <a:p>
            <a:pPr marL="234950" lvl="1" indent="0">
              <a:buNone/>
            </a:pPr>
            <a:r>
              <a:rPr lang="en-US" dirty="0" smtClean="0"/>
              <a:t>INNER </a:t>
            </a:r>
            <a:r>
              <a:rPr lang="en-US" dirty="0"/>
              <a:t>JOIN order AS 'o' </a:t>
            </a:r>
            <a:endParaRPr lang="en-US" dirty="0" smtClean="0"/>
          </a:p>
          <a:p>
            <a:pPr marL="234950" lvl="1" indent="0">
              <a:buNone/>
            </a:pPr>
            <a:r>
              <a:rPr lang="en-US" dirty="0" smtClean="0"/>
              <a:t>ON </a:t>
            </a:r>
            <a:r>
              <a:rPr lang="en-US" dirty="0" err="1"/>
              <a:t>u.user_id</a:t>
            </a:r>
            <a:r>
              <a:rPr lang="en-US" dirty="0"/>
              <a:t>=</a:t>
            </a:r>
            <a:r>
              <a:rPr lang="en-US" dirty="0" err="1"/>
              <a:t>o.user_id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46</a:t>
            </a:fld>
            <a:endParaRPr lang="uk-UA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3" r="19725"/>
          <a:stretch/>
        </p:blipFill>
        <p:spPr bwMode="auto">
          <a:xfrm>
            <a:off x="8539728" y="1779947"/>
            <a:ext cx="548640" cy="48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41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'as'; Do users  </a:t>
            </a:r>
            <a:r>
              <a:rPr lang="en-US" b="1" dirty="0" smtClean="0"/>
              <a:t>know each other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485675" y="938512"/>
            <a:ext cx="3865418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5.7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as('a').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e_knows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as('b').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e_knows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where(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eq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('a')).    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this line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select('a', 'b').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by(values('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by(values('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"a":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"b":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"a":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", "b":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  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47</a:t>
            </a:fld>
            <a:endParaRPr lang="uk-UA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7539" y="1499753"/>
            <a:ext cx="2925441" cy="2432807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So, (carry forward) to report, and also (carry forward) to evaluate</a:t>
            </a:r>
          </a:p>
          <a:p>
            <a:r>
              <a:rPr lang="en-US" dirty="0"/>
              <a:t>T</a:t>
            </a:r>
            <a:r>
              <a:rPr lang="en-US" dirty="0" smtClean="0"/>
              <a:t>he 'this line'</a:t>
            </a:r>
          </a:p>
          <a:p>
            <a:pPr lvl="1"/>
            <a:r>
              <a:rPr lang="en-US" dirty="0" smtClean="0"/>
              <a:t>"each </a:t>
            </a:r>
            <a:r>
              <a:rPr lang="en-US" dirty="0"/>
              <a:t>traverser compares the id value of 'b' to the id value of 'a' and if </a:t>
            </a:r>
            <a:r>
              <a:rPr lang="en-US" dirty="0" smtClean="0"/>
              <a:t>they aren't equal, </a:t>
            </a:r>
            <a:r>
              <a:rPr lang="en-US" dirty="0"/>
              <a:t>then it is filtered out</a:t>
            </a:r>
          </a:p>
          <a:p>
            <a:pPr lvl="1"/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2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</a:t>
            </a:r>
            <a:r>
              <a:rPr lang="en-US" dirty="0" err="1" smtClean="0"/>
              <a:t>KillrVideo</a:t>
            </a:r>
            <a:r>
              <a:rPr lang="en-US" dirty="0" smtClean="0"/>
              <a:t>: Who knows who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6.1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"v_user2:u1#70", "label": "v_user2", "gender": [ "M" ],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"u1" ], "age": [ "17"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48</a:t>
            </a:fld>
            <a:endParaRPr lang="uk-U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2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KillrVideo</a:t>
            </a:r>
            <a:r>
              <a:rPr lang="en-US" dirty="0"/>
              <a:t>: Who knows who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6.2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as('a').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out("e_knows2").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as('b').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out("e_knows2").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where(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eq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('a')).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select('a', 'b').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by(values('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by(values('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No data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49</a:t>
            </a:fld>
            <a:endParaRPr lang="uk-U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2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 smtClean="0"/>
              <a:t>How to deliver a product recommendation engine using DSE Analytics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How to deliver a product recommendation engine using DSE Graph</a:t>
            </a:r>
          </a:p>
          <a:p>
            <a:endParaRPr lang="en-US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When/why to use Graph ?</a:t>
            </a:r>
          </a:p>
          <a:p>
            <a:r>
              <a:rPr lang="en-US" dirty="0" smtClean="0"/>
              <a:t>Graph (query language) primer</a:t>
            </a:r>
          </a:p>
          <a:p>
            <a:r>
              <a:rPr lang="en-US" dirty="0" smtClean="0"/>
              <a:t>(Analytics primer)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Agenda: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document details-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8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knows who: (Debugging)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6.3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out("e_knows2").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"v_user2:u151#66", "label": "v_user2", "gender": [ "M" ],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"u151" ], "age": [ "17"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"v_user2:u192#77", "label": "v_user2", "gender": [ "F" ],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"u192" ], "age": [ "14"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"v_user2:u74#16",  "label": "v_user2", "gender": [ "F" ],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"u74"  ], "age": [ "15"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"v_user2:u83#24",  "label": "v_user2", "gender": [ "F" ],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"u83"  ], "age": [ "14"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50</a:t>
            </a:fld>
            <a:endParaRPr lang="uk-U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90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knows who: </a:t>
            </a:r>
            <a:r>
              <a:rPr lang="en-US" dirty="0" smtClean="0"/>
              <a:t>(Debugging)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6.4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in("e_knows2").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"v_user2:u199#70", "label": "v_user2", "gender": [ "M" ],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"u199" ], "age": [ "15"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51</a:t>
            </a:fld>
            <a:endParaRPr lang="uk-U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90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knows who: </a:t>
            </a:r>
            <a:r>
              <a:rPr lang="en-US" dirty="0" smtClean="0"/>
              <a:t>(Debugging)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818520"/>
            <a:ext cx="8229600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6.5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both("e_knows2").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"v_user2:u151#66", "label": "v_user2", "gender": [ "M" ],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"u151" ], "age": [ "17"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"v_user2:u192#77", "label": "v_user2", "gender": [ "F" ],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"u192" ], "age": [ "14"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"v_user2:u74#16",  "label": "v_user2", "gender": [ "F" ],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"u74" ],  "age": [ "15"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"v_user2:u83#24",  "label": "v_user2", "gender": [ "F" ],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"u83" ],  "age": [ "14"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"v_user2:u199#70", "label": "v_user2", "gender": [ "M" ], </a:t>
            </a:r>
            <a:endParaRPr lang="en-US" sz="1200" dirty="0" smtClean="0">
              <a:solidFill>
                <a:srgbClr val="8031A7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 "</a:t>
            </a:r>
            <a:r>
              <a:rPr lang="en-US" sz="12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"u199" ], "age": [ "15"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52</a:t>
            </a:fld>
            <a:endParaRPr lang="uk-UA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90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53</a:t>
            </a:fld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2351521"/>
            <a:ext cx="3409406" cy="1189095"/>
          </a:xfrm>
        </p:spPr>
        <p:txBody>
          <a:bodyPr/>
          <a:lstStyle/>
          <a:p>
            <a:pPr indent="0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Product Recommendation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Engine</a:t>
            </a:r>
            <a:r>
              <a:rPr lang="en-US" sz="2000" dirty="0" smtClean="0">
                <a:solidFill>
                  <a:schemeClr val="tx1"/>
                </a:solidFill>
              </a:rPr>
              <a:t>: Using DSE Graph</a:t>
            </a:r>
            <a:endParaRPr lang="en-US" sz="2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521"/>
            <a:ext cx="3409406" cy="1299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Checkpoint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34520" y="222338"/>
            <a:ext cx="4434521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/>
              <a:t>Umpteen pages just to do a Join ?!</a:t>
            </a:r>
          </a:p>
          <a:p>
            <a:endParaRPr lang="en-US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hat was an intersection/difference of 2 data sets, to confirm a bi-directional relationship.</a:t>
            </a:r>
          </a:p>
          <a:p>
            <a:pPr lvl="1"/>
            <a:endParaRPr lang="en-US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And we're building. We've already  learned/seen: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has(), </a:t>
            </a:r>
            <a:r>
              <a:rPr lang="en-US" sz="1600" dirty="0" err="1" smtClean="0"/>
              <a:t>hasLabel</a:t>
            </a:r>
            <a:r>
              <a:rPr lang="en-US" sz="1600" dirty="0" smtClean="0"/>
              <a:t>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out(), both(), in(), </a:t>
            </a:r>
            <a:r>
              <a:rPr lang="en-US" sz="1600" dirty="0" err="1" smtClean="0"/>
              <a:t>outE</a:t>
            </a:r>
            <a:r>
              <a:rPr lang="en-US" sz="1600" dirty="0" smtClean="0"/>
              <a:t>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as()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where()</a:t>
            </a:r>
          </a:p>
          <a:p>
            <a:pPr marL="460375" lvl="1" indent="-230188">
              <a:buFont typeface="Arial" pitchFamily="34" charset="0"/>
              <a:buChar char="•"/>
            </a:pPr>
            <a:endParaRPr lang="en-US" sz="1600" dirty="0" smtClean="0"/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err="1" smtClean="0"/>
              <a:t>valueMap</a:t>
            </a:r>
            <a:r>
              <a:rPr lang="en-US" sz="1600" dirty="0" smtClean="0"/>
              <a:t>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select().by()</a:t>
            </a:r>
          </a:p>
          <a:p>
            <a:pPr marL="460375" lvl="1" indent="-230188">
              <a:buFont typeface="Arial" pitchFamily="34" charset="0"/>
              <a:buChar char="•"/>
            </a:pPr>
            <a:endParaRPr lang="en-US" sz="1600" dirty="0"/>
          </a:p>
          <a:p>
            <a:pPr lvl="1"/>
            <a:r>
              <a:rPr lang="en-US" sz="1600" dirty="0" smtClean="0"/>
              <a:t>Move to; Do you know them, and do you also have (n) friends in common</a:t>
            </a:r>
          </a:p>
          <a:p>
            <a:pPr marL="460375" lvl="1" indent="-230188">
              <a:buFont typeface="Arial" pitchFamily="34" charset="0"/>
              <a:buChar char="•"/>
            </a:pPr>
            <a:endParaRPr lang="en-US" sz="1600" dirty="0" smtClean="0"/>
          </a:p>
          <a:p>
            <a:pPr marL="460375" lvl="1" indent="-230188">
              <a:buFont typeface="Arial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4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54</a:t>
            </a:fld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23804" y="1737657"/>
            <a:ext cx="3868616" cy="1189095"/>
          </a:xfrm>
        </p:spPr>
        <p:txBody>
          <a:bodyPr/>
          <a:lstStyle/>
          <a:p>
            <a:pPr indent="0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Product Recommendation</a:t>
            </a:r>
            <a:br>
              <a:rPr lang="en-US" sz="2000" dirty="0">
                <a:solidFill>
                  <a:schemeClr val="tx1"/>
                </a:solidFill>
                <a:latin typeface="+mj-lt"/>
              </a:rPr>
            </a:b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Engine, Using DSE Graph:</a:t>
            </a:r>
          </a:p>
          <a:p>
            <a:pPr indent="0">
              <a:spcBef>
                <a:spcPts val="0"/>
              </a:spcBef>
            </a:pPr>
            <a:endParaRPr lang="en-US" sz="2000" dirty="0" smtClean="0">
              <a:solidFill>
                <a:schemeClr val="tx1"/>
              </a:solidFill>
              <a:latin typeface="+mj-lt"/>
            </a:endParaRPr>
          </a:p>
          <a:p>
            <a:pPr indent="0"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Courier New" pitchFamily="49" charset="0"/>
              </a:rPr>
              <a:t>Now You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K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Courier New" pitchFamily="49" charset="0"/>
              </a:rPr>
              <a:t>now Them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cs typeface="Courier New" pitchFamily="49" charset="0"/>
              </a:rPr>
              <a:t>, Do You Have Friends in Common?</a:t>
            </a:r>
            <a:endParaRPr lang="en-US" sz="2800" dirty="0">
              <a:solidFill>
                <a:schemeClr val="tx1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657"/>
            <a:ext cx="3409406" cy="1299000"/>
          </a:xfrm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2</a:t>
            </a: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4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(n) Friends in Common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14212" y="1123949"/>
            <a:ext cx="3954940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7.1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l_conn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2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e_knows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in("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e_knows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filter(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neq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dedup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"hatcher"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   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55</a:t>
            </a:fld>
            <a:endParaRPr lang="uk-UA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2339" y="118961"/>
            <a:ext cx="2832722" cy="4671161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Total set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morty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('hatcher',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After 'has/out'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morty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After 'in'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morty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('hatcher',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After 'filter'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('hatcher',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After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dedup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</a:t>
            </a:r>
            <a:endParaRPr lang="en-US" sz="900" dirty="0" smtClean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dirty="0" smtClean="0">
                <a:latin typeface="Courier New" pitchFamily="49" charset="0"/>
                <a:cs typeface="Courier New" pitchFamily="49" charset="0"/>
              </a:rPr>
              <a:t>     { 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": [ "hatcher"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{ "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"    ] }</a:t>
            </a:r>
            <a:endParaRPr lang="en-US" sz="900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74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(n) Friends </a:t>
            </a:r>
            <a:r>
              <a:rPr lang="en-US" dirty="0"/>
              <a:t>in Common 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5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7.2 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l_conn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2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g.withSack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(1, sum).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V().has("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e_knows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in("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e_knows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filter(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      sack().is(</a:t>
            </a: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l_conn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      and().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      has("</a:t>
            </a: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neq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      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dedup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{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56</a:t>
            </a:fld>
            <a:endParaRPr lang="uk-UA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00434" y="104242"/>
            <a:ext cx="3916574" cy="4727998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Total set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morty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('hatcher',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dave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After 'has/out'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morty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After 'in'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('hatcher',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morty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After 'filter', just not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('hatcher',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After 'filter', 2 or more in common with 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farrell</a:t>
            </a:r>
            <a:endParaRPr lang="en-US" sz="9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denise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   VALUES ('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  , 'hatcher');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  After '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dedup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' </a:t>
            </a:r>
            <a:endParaRPr lang="en-US" sz="900" dirty="0" smtClean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dirty="0" smtClean="0">
                <a:latin typeface="Courier New" pitchFamily="49" charset="0"/>
                <a:cs typeface="Courier New" pitchFamily="49" charset="0"/>
              </a:rPr>
              <a:t>     { 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": [ "</a:t>
            </a:r>
            <a:r>
              <a:rPr lang="en-US" sz="900" dirty="0" err="1">
                <a:latin typeface="Courier New" pitchFamily="49" charset="0"/>
                <a:cs typeface="Courier New" pitchFamily="49" charset="0"/>
              </a:rPr>
              <a:t>kiyu</a:t>
            </a:r>
            <a:r>
              <a:rPr lang="en-US" sz="900" dirty="0">
                <a:latin typeface="Courier New" pitchFamily="49" charset="0"/>
                <a:cs typeface="Courier New" pitchFamily="49" charset="0"/>
              </a:rPr>
              <a:t>" ] }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74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(n) Friends </a:t>
            </a:r>
            <a:r>
              <a:rPr lang="en-US" dirty="0"/>
              <a:t>in Common 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573904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8.1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l_conn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2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g.withSack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(1, sum).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V().has("v_user2",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out("e_knows2").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both("e_knows2").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filter(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sack().is(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l_conn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and().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neq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dedup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// 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"u49"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57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7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(n) Friends </a:t>
            </a:r>
            <a:r>
              <a:rPr lang="en-US" dirty="0"/>
              <a:t>in </a:t>
            </a:r>
            <a:r>
              <a:rPr lang="en-US" dirty="0" smtClean="0"/>
              <a:t>Common, Debugging </a:t>
            </a:r>
            <a:r>
              <a:rPr lang="en-US" dirty="0"/>
              <a:t>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29848" y="1232654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8.2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out("e_knows2").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"u151"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"u192"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"u74"  ] },   //  &lt;--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"u83"  ] }    //  &lt;--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58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233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(n) Friends </a:t>
            </a:r>
            <a:r>
              <a:rPr lang="en-US" dirty="0"/>
              <a:t>in </a:t>
            </a:r>
            <a:r>
              <a:rPr lang="en-US" dirty="0" smtClean="0"/>
              <a:t>Common, Debugging </a:t>
            </a:r>
            <a:r>
              <a:rPr lang="en-US" dirty="0"/>
              <a:t>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74791" y="81852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8.3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"u49"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both("e_knows2").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"u132"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"u150"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"u165"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"u435"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"u74"  ] },   //  &lt;--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"u926"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"u116"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"u122"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"u135"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"u47" 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"u54" 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"u80" 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{ "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": [ "u83"  ] }    //  &lt;--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59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233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When/why to use Graph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25278" cy="3477087"/>
          </a:xfrm>
        </p:spPr>
        <p:txBody>
          <a:bodyPr/>
          <a:lstStyle/>
          <a:p>
            <a:pPr marL="6350" indent="0">
              <a:buNone/>
            </a:pPr>
            <a:r>
              <a:rPr lang="en-US" dirty="0" smtClean="0"/>
              <a:t>Likely the first question you asked when you heard about graph databases.</a:t>
            </a:r>
          </a:p>
          <a:p>
            <a:pPr marL="6350" indent="0">
              <a:buNone/>
            </a:pPr>
            <a:endParaRPr lang="en-US" dirty="0" smtClean="0"/>
          </a:p>
          <a:p>
            <a:pPr marL="6350" indent="0">
              <a:buNone/>
            </a:pPr>
            <a:r>
              <a:rPr lang="en-US" dirty="0" smtClean="0"/>
              <a:t>And, you likely got a 'hand wavy' response-</a:t>
            </a:r>
          </a:p>
          <a:p>
            <a:pPr marL="460375" indent="-230188"/>
            <a:r>
              <a:rPr lang="en-US" dirty="0" smtClean="0"/>
              <a:t>"It's a more natural way to think about data ..</a:t>
            </a:r>
          </a:p>
          <a:p>
            <a:pPr marL="460375" indent="-230188"/>
            <a:r>
              <a:rPr lang="en-US" dirty="0" smtClean="0"/>
              <a:t>(Other, similar)</a:t>
            </a:r>
          </a:p>
          <a:p>
            <a:pPr marL="460375" indent="-230188"/>
            <a:endParaRPr lang="en-US" dirty="0"/>
          </a:p>
          <a:p>
            <a:pPr marL="0" indent="0">
              <a:buNone/>
            </a:pPr>
            <a:r>
              <a:rPr lang="en-US" dirty="0" smtClean="0"/>
              <a:t>As the </a:t>
            </a:r>
            <a:r>
              <a:rPr lang="en-US" dirty="0" err="1" smtClean="0"/>
              <a:t>defacto</a:t>
            </a:r>
            <a:r>
              <a:rPr lang="en-US" dirty="0" smtClean="0"/>
              <a:t>, 40 year old standard; Aren't relational databases more natural ?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6</a:t>
            </a:fld>
            <a:endParaRPr lang="uk-U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79" y="931584"/>
            <a:ext cx="3719413" cy="2789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46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60</a:t>
            </a:fld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2351521"/>
            <a:ext cx="3409406" cy="1189095"/>
          </a:xfrm>
        </p:spPr>
        <p:txBody>
          <a:bodyPr/>
          <a:lstStyle/>
          <a:p>
            <a:pPr indent="0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Product Recommendation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Engine</a:t>
            </a:r>
            <a:r>
              <a:rPr lang="en-US" sz="2000" dirty="0" smtClean="0">
                <a:solidFill>
                  <a:schemeClr val="tx1"/>
                </a:solidFill>
              </a:rPr>
              <a:t>: Using DSE Graph</a:t>
            </a:r>
            <a:endParaRPr lang="en-US" sz="2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521"/>
            <a:ext cx="3409406" cy="1299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Checkpoint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34520" y="222338"/>
            <a:ext cx="4434521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/>
              <a:t>We've had learned/seen: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has(), </a:t>
            </a:r>
            <a:r>
              <a:rPr lang="en-US" sz="1600" dirty="0" err="1" smtClean="0"/>
              <a:t>hasLabel</a:t>
            </a:r>
            <a:r>
              <a:rPr lang="en-US" sz="1600" dirty="0" smtClean="0"/>
              <a:t>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out(), both(), in(), </a:t>
            </a:r>
            <a:r>
              <a:rPr lang="en-US" sz="1600" dirty="0" err="1" smtClean="0"/>
              <a:t>outE</a:t>
            </a:r>
            <a:r>
              <a:rPr lang="en-US" sz="1600" dirty="0" smtClean="0"/>
              <a:t>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as()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where()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err="1" smtClean="0"/>
              <a:t>valueMap</a:t>
            </a:r>
            <a:r>
              <a:rPr lang="en-US" sz="1600" dirty="0" smtClean="0"/>
              <a:t>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select().by()</a:t>
            </a:r>
          </a:p>
          <a:p>
            <a:pPr lvl="1"/>
            <a:r>
              <a:rPr lang="en-US" sz="1600" dirty="0" smtClean="0"/>
              <a:t>We just added: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filter(), and()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err="1" smtClean="0"/>
              <a:t>dedup</a:t>
            </a:r>
            <a:r>
              <a:rPr lang="en-US" sz="1600" dirty="0" smtClean="0"/>
              <a:t>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err="1" smtClean="0"/>
              <a:t>withSack</a:t>
            </a:r>
            <a:r>
              <a:rPr lang="en-US" sz="1600" dirty="0" smtClean="0"/>
              <a:t>(), sack()</a:t>
            </a:r>
          </a:p>
          <a:p>
            <a:pPr marL="460375" lvl="1" indent="-230188">
              <a:buFont typeface="Arial" pitchFamily="34" charset="0"/>
              <a:buChar char="•"/>
            </a:pPr>
            <a:endParaRPr lang="en-US" sz="1600" dirty="0"/>
          </a:p>
          <a:p>
            <a:pPr lvl="1"/>
            <a:r>
              <a:rPr lang="en-US" sz="1600" dirty="0" smtClean="0"/>
              <a:t>Move to; Do you know them, do you also have (n) friends in common, and do you have the same likes ?</a:t>
            </a:r>
          </a:p>
          <a:p>
            <a:pPr marL="460375" lvl="1" indent="-230188">
              <a:buFont typeface="Arial" pitchFamily="34" charset="0"/>
              <a:buChar char="•"/>
            </a:pPr>
            <a:endParaRPr lang="en-US" sz="1600" dirty="0" smtClean="0"/>
          </a:p>
          <a:p>
            <a:pPr marL="460375" lvl="1" indent="-230188">
              <a:buFont typeface="Arial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3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61</a:t>
            </a:fld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23804" y="1488275"/>
            <a:ext cx="3868616" cy="1189095"/>
          </a:xfrm>
        </p:spPr>
        <p:txBody>
          <a:bodyPr/>
          <a:lstStyle/>
          <a:p>
            <a:pPr indent="0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Product Recommendation</a:t>
            </a:r>
            <a:br>
              <a:rPr lang="en-US" sz="2000" dirty="0">
                <a:solidFill>
                  <a:schemeClr val="tx1"/>
                </a:solidFill>
                <a:latin typeface="+mj-lt"/>
              </a:rPr>
            </a:b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Engine, Using DSE Graph:</a:t>
            </a:r>
          </a:p>
          <a:p>
            <a:pPr indent="0">
              <a:spcBef>
                <a:spcPts val="0"/>
              </a:spcBef>
            </a:pPr>
            <a:endParaRPr lang="en-US" sz="2000" dirty="0" smtClean="0">
              <a:solidFill>
                <a:schemeClr val="tx1"/>
              </a:solidFill>
              <a:latin typeface="+mj-lt"/>
            </a:endParaRPr>
          </a:p>
          <a:p>
            <a:pPr indent="0"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Courier New" pitchFamily="49" charset="0"/>
              </a:rPr>
              <a:t>You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K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Courier New" pitchFamily="49" charset="0"/>
              </a:rPr>
              <a:t>now Them, Have Friends in Common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cs typeface="Courier New" pitchFamily="49" charset="0"/>
              </a:rPr>
              <a:t>, Do You Like the Same Things ?</a:t>
            </a:r>
            <a:endParaRPr lang="en-US" sz="2800" dirty="0">
              <a:solidFill>
                <a:schemeClr val="tx1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036"/>
            <a:ext cx="3409406" cy="1299000"/>
          </a:xfrm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3</a:t>
            </a: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37" y="479616"/>
            <a:ext cx="3782516" cy="378251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512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 the Same Things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583860" y="1187893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9.1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count()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32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62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233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the Same Things 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573904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This traversal requires an index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// 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9.2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count()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15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63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58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the Same Things 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573904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9.3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count()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962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64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708314"/>
            <a:ext cx="1668939" cy="170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152217" y="1040823"/>
            <a:ext cx="1691112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Yellow is the 'magic'.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1751" y="2542159"/>
            <a:ext cx="3427401" cy="552733"/>
          </a:xfrm>
          <a:prstGeom prst="rect">
            <a:avLst/>
          </a:prstGeom>
          <a:solidFill>
            <a:srgbClr val="FFC72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8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the Same Things 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89965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9.4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as("a").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as("b").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limit(5).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select("a", "b").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by(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by(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65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04" y="1123950"/>
            <a:ext cx="1668939" cy="170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407404" y="1456459"/>
            <a:ext cx="1691112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Data next page.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5496" y="2710168"/>
            <a:ext cx="3427401" cy="552733"/>
          </a:xfrm>
          <a:prstGeom prst="rect">
            <a:avLst/>
          </a:prstGeom>
          <a:solidFill>
            <a:srgbClr val="FFC72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8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the Same </a:t>
            </a:r>
            <a:r>
              <a:rPr lang="en-US" dirty="0" smtClean="0"/>
              <a:t>Things, Data </a:t>
            </a:r>
            <a:r>
              <a:rPr lang="en-US" dirty="0"/>
              <a:t>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521143" y="1162315"/>
            <a:ext cx="8085728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"a": { "id": "v_user2:u1#16-&gt;e_rated2#10  -&gt;v_movie2:m567#00", "label": "e_rated2", "rating": "10"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"b": { "id": "v_user2:u1#16-&gt;e_rated2#10  -&gt;v_movie2:m567#00", "label": "e_rated2", "rating": "10" }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"a": { "id": "v_user2:u1#16-&gt;e_rated2#10  -&gt;v_movie2:m567#00", "label": "e_rated2", "rating": "10"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"b": { "id": "v_user2:u118#25-&gt;e_rated2#10-&gt;v_movie2:m567#00", "label": "e_rated2", "rating": "9"  }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"a": { "id": "v_user2:u1#16-&gt;e_rated2#10  -&gt;v_movie2:m567#00", "label": "e_rated2", "rating": "10"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"b": { "id": "v_user2:u119#24-&gt;e_rated2#10-&gt;v_movie2:m567#00", "label": "e_rated2", "rating": "8"  }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"a": { "id": "v_user2:u1#16-&gt;e_rated2#10  -&gt;v_movie2:m567#00", "label": "e_rated2", "rating": "10"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"b": { "id": "v_user2:u125#15-&gt;e_rated2#10-&gt;v_movie2:m567#00", "label": "e_rated2", "rating": "9"  }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"a": { "id": "v_user2:u1#16-&gt;e_rated2#10  -&gt;v_movie2:m567#00", "label": "e_rated2", "rating": "10"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"b": { "id": "v_user2:u143#15-&gt;e_rated2#10-&gt;v_movie2:m567#00", "label": "e_rated2", "rating": "8"  }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66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22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the Same Things 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5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9.5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neq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dedup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count()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599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67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68" y="1123950"/>
            <a:ext cx="2666676" cy="272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897450" y="1330411"/>
            <a:ext cx="1691112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Same as 9.3. Add;</a:t>
            </a:r>
          </a:p>
          <a:p>
            <a:pPr marL="115888" indent="-109538"/>
            <a:r>
              <a:rPr lang="en-US" sz="1200" dirty="0" smtClean="0">
                <a:solidFill>
                  <a:srgbClr val="00B0F0"/>
                </a:solidFill>
              </a:rPr>
              <a:t>Not the target user</a:t>
            </a:r>
          </a:p>
          <a:p>
            <a:pPr marL="115888" indent="-109538"/>
            <a:r>
              <a:rPr lang="en-US" sz="1200" dirty="0" smtClean="0">
                <a:solidFill>
                  <a:srgbClr val="00B0F0"/>
                </a:solidFill>
              </a:rPr>
              <a:t>Remove duplicates</a:t>
            </a:r>
          </a:p>
          <a:p>
            <a:pPr marL="115888" indent="-109538"/>
            <a:r>
              <a:rPr lang="en-US" sz="1200" dirty="0" smtClean="0">
                <a:solidFill>
                  <a:srgbClr val="00B0F0"/>
                </a:solidFill>
              </a:rPr>
              <a:t>(Count) </a:t>
            </a:r>
          </a:p>
          <a:p>
            <a:pPr marL="6350" indent="0" algn="ctr">
              <a:buNone/>
            </a:pPr>
            <a:endParaRPr 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22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the Same Things 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5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9.6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neq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dedup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limit(5).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68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96" y="1065194"/>
            <a:ext cx="1649966" cy="16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897450" y="1330411"/>
            <a:ext cx="1691112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Same as 9.5. Data view</a:t>
            </a:r>
            <a:endParaRPr 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22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the Same </a:t>
            </a:r>
            <a:r>
              <a:rPr lang="en-US" dirty="0" smtClean="0"/>
              <a:t>Things, Data </a:t>
            </a:r>
            <a:r>
              <a:rPr lang="en-US" dirty="0"/>
              <a:t>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4" y="1846517"/>
            <a:ext cx="8060149" cy="1747139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"v_user2:u1027#65", "label": "v_user2", "gender": [ "F" ], "</a:t>
            </a:r>
            <a:r>
              <a:rPr lang="en-US" sz="9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"u1027" ], "age": [ "22"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"v_user2:u106#14" , "label": "v_user2", "gender": [ "F" ], "</a:t>
            </a:r>
            <a:r>
              <a:rPr lang="en-US" sz="9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"u106"  ], "age": [ "14"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"v_user2:u168#22" , "label": "v_user2", "gender": [ "M" ], "</a:t>
            </a:r>
            <a:r>
              <a:rPr lang="en-US" sz="9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"u168"  ], "age": [ "15"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"v_user2:u19#77"  , "label": "v_user2", "gender": [ "F" ], "</a:t>
            </a:r>
            <a:r>
              <a:rPr lang="en-US" sz="9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"u19"   ], "age": [ "13"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"v_user2:u2#19"   , "label": "v_user2", "gender": [ "M" ], "</a:t>
            </a:r>
            <a:r>
              <a:rPr lang="en-US" sz="9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"u2"    ], "age": [ "12"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69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95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DBs, Graph DBs: Modeling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7</a:t>
            </a:fld>
            <a:endParaRPr lang="uk-U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86" y="1394047"/>
            <a:ext cx="773689" cy="76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4970" y="1338528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Customer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24" y="3063062"/>
            <a:ext cx="773689" cy="76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17" y="2224329"/>
            <a:ext cx="773689" cy="76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02861" y="2176246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Orders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5238" y="3029607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Order Items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48988" y="2224329"/>
            <a:ext cx="198138" cy="248345"/>
            <a:chOff x="549919" y="2229092"/>
            <a:chExt cx="198138" cy="24834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554682" y="2229092"/>
              <a:ext cx="0" cy="198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988" y="2324561"/>
              <a:ext cx="0" cy="198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48988" y="2364916"/>
              <a:ext cx="99069" cy="549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648988" y="2422467"/>
              <a:ext cx="99069" cy="549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191691" y="3029607"/>
            <a:ext cx="198138" cy="248345"/>
            <a:chOff x="549919" y="2229092"/>
            <a:chExt cx="198138" cy="24834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54682" y="2229092"/>
              <a:ext cx="0" cy="198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648988" y="2324561"/>
              <a:ext cx="0" cy="198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48988" y="2364916"/>
              <a:ext cx="99069" cy="549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648988" y="2422467"/>
              <a:ext cx="99069" cy="549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24067" y="3945348"/>
            <a:ext cx="17347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1:1, M:M, </a:t>
            </a:r>
            <a:r>
              <a:rPr lang="en-US" b="1" u="sng" dirty="0" smtClean="0">
                <a:solidFill>
                  <a:srgbClr val="00B0F0"/>
                </a:solidFill>
              </a:rPr>
              <a:t>1:M</a:t>
            </a:r>
          </a:p>
          <a:p>
            <a:endParaRPr lang="en-US" sz="1200" b="1" u="sng" dirty="0">
              <a:solidFill>
                <a:srgbClr val="00B0F0"/>
              </a:solidFill>
            </a:endParaRPr>
          </a:p>
          <a:p>
            <a:r>
              <a:rPr lang="en-US" sz="1200" i="1" dirty="0" smtClean="0">
                <a:solidFill>
                  <a:srgbClr val="00B0F0"/>
                </a:solidFill>
              </a:rPr>
              <a:t>Drill down, </a:t>
            </a:r>
            <a:r>
              <a:rPr lang="en-US" sz="1200" i="1" u="sng" dirty="0" smtClean="0">
                <a:solidFill>
                  <a:srgbClr val="00B0F0"/>
                </a:solidFill>
              </a:rPr>
              <a:t>decompose</a:t>
            </a:r>
          </a:p>
          <a:p>
            <a:r>
              <a:rPr lang="en-US" sz="1200" dirty="0" smtClean="0">
                <a:solidFill>
                  <a:srgbClr val="00B0F0"/>
                </a:solidFill>
              </a:rPr>
              <a:t>Reassemble for use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532191" y="1461638"/>
            <a:ext cx="0" cy="291853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730411" y="1415313"/>
            <a:ext cx="741751" cy="741751"/>
          </a:xfrm>
          <a:prstGeom prst="ellipse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45379" y="2889563"/>
            <a:ext cx="741751" cy="741751"/>
          </a:xfrm>
          <a:prstGeom prst="ellipse">
            <a:avLst/>
          </a:prstGeom>
          <a:solidFill>
            <a:schemeClr val="accent5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732857" y="1644993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Customer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64422" y="3119816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Stock</a:t>
            </a:r>
          </a:p>
        </p:txBody>
      </p:sp>
      <p:cxnSp>
        <p:nvCxnSpPr>
          <p:cNvPr id="2048" name="Curved Connector 2047"/>
          <p:cNvCxnSpPr/>
          <p:nvPr/>
        </p:nvCxnSpPr>
        <p:spPr>
          <a:xfrm rot="16200000" flipH="1">
            <a:off x="3311026" y="2175008"/>
            <a:ext cx="684824" cy="595333"/>
          </a:xfrm>
          <a:prstGeom prst="curved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24719" y="4130013"/>
            <a:ext cx="1572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00B0F0"/>
                </a:solidFill>
              </a:rPr>
              <a:t>Relationships, </a:t>
            </a:r>
            <a:r>
              <a:rPr lang="en-US" sz="1200" i="1" u="sng" dirty="0" smtClean="0">
                <a:solidFill>
                  <a:srgbClr val="00B0F0"/>
                </a:solidFill>
              </a:rPr>
              <a:t>relate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53347" y="2167030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</a:rPr>
              <a:t>1:M</a:t>
            </a:r>
            <a:endParaRPr lang="en-US" sz="1200" b="1" i="1" dirty="0" smtClean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87130" y="2782403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</a:rPr>
              <a:t>M:1</a:t>
            </a:r>
            <a:endParaRPr lang="en-US" sz="1200" b="1" i="1" dirty="0" smtClean="0">
              <a:solidFill>
                <a:srgbClr val="00B0F0"/>
              </a:solidFill>
            </a:endParaRPr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31" y="1101491"/>
            <a:ext cx="16668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03917" y="934122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A97"/>
                </a:solidFill>
              </a:rPr>
              <a:t>Relational DB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29056" y="934121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A97"/>
                </a:solidFill>
              </a:rPr>
              <a:t>Graph DB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22013" y="3211556"/>
            <a:ext cx="23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This still doesn't tell me why I care-</a:t>
            </a:r>
          </a:p>
        </p:txBody>
      </p:sp>
      <p:sp>
        <p:nvSpPr>
          <p:cNvPr id="51" name="Oval 50"/>
          <p:cNvSpPr/>
          <p:nvPr/>
        </p:nvSpPr>
        <p:spPr>
          <a:xfrm>
            <a:off x="3355771" y="2173770"/>
            <a:ext cx="563774" cy="5637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404986" y="2099357"/>
            <a:ext cx="563774" cy="563774"/>
          </a:xfrm>
          <a:prstGeom prst="ellipse">
            <a:avLst/>
          </a:prstGeom>
          <a:solidFill>
            <a:srgbClr val="FAB2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376422" y="2270451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</a:t>
            </a:r>
            <a:r>
              <a:rPr lang="en-US" sz="1000" dirty="0" smtClean="0"/>
              <a:t>rdered</a:t>
            </a:r>
          </a:p>
        </p:txBody>
      </p:sp>
    </p:spTree>
    <p:extLst>
      <p:ext uri="{BB962C8B-B14F-4D97-AF65-F5344CB8AC3E}">
        <p14:creationId xmlns:p14="http://schemas.microsoft.com/office/powerpoint/2010/main" val="47041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70</a:t>
            </a:fld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2351521"/>
            <a:ext cx="3409406" cy="1189095"/>
          </a:xfrm>
        </p:spPr>
        <p:txBody>
          <a:bodyPr/>
          <a:lstStyle/>
          <a:p>
            <a:pPr indent="0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Product Recommendation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Engine</a:t>
            </a:r>
            <a:r>
              <a:rPr lang="en-US" sz="2000" dirty="0" smtClean="0">
                <a:solidFill>
                  <a:schemeClr val="tx1"/>
                </a:solidFill>
              </a:rPr>
              <a:t>: Using DSE Graph</a:t>
            </a:r>
            <a:endParaRPr lang="en-US" sz="2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521"/>
            <a:ext cx="3409406" cy="1299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Checkpoint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34520" y="893750"/>
            <a:ext cx="4434521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0188" indent="-230188">
              <a:buFont typeface="Arial" pitchFamily="34" charset="0"/>
              <a:buChar char="•"/>
            </a:pPr>
            <a:r>
              <a:rPr lang="en-US" sz="1800" dirty="0" smtClean="0"/>
              <a:t>You know them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800" dirty="0" smtClean="0"/>
              <a:t>Have friends in common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800" dirty="0" smtClean="0"/>
              <a:t>Like the same things</a:t>
            </a:r>
            <a:endParaRPr lang="en-US" sz="1600" dirty="0" smtClean="0"/>
          </a:p>
          <a:p>
            <a:pPr marL="460375" lvl="1" indent="-230188"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sz="2400" dirty="0" smtClean="0"/>
              <a:t>What's the affinity; Do you like the same things ALOT ?</a:t>
            </a: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09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9969" y="270472"/>
            <a:ext cx="4786213" cy="548048"/>
          </a:xfrm>
        </p:spPr>
        <p:txBody>
          <a:bodyPr/>
          <a:lstStyle/>
          <a:p>
            <a:r>
              <a:rPr lang="en-US" dirty="0"/>
              <a:t>Like the Same </a:t>
            </a:r>
            <a:r>
              <a:rPr lang="en-US" dirty="0" smtClean="0"/>
              <a:t>Things, </a:t>
            </a:r>
            <a:r>
              <a:rPr lang="en-US" dirty="0" err="1" smtClean="0"/>
              <a:t>Alot</a:t>
            </a:r>
            <a:r>
              <a:rPr lang="en-US" dirty="0" smtClean="0"/>
              <a:t> </a:t>
            </a:r>
            <a:r>
              <a:rPr lang="en-US" dirty="0"/>
              <a:t>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5" y="432739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9.7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l_count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5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g.withSack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(1, sum).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V().has("v_user2",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filter(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      sack().is(</a:t>
            </a: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l_count</a:t>
            </a:r>
            <a:r>
              <a:rPr lang="en-US" sz="12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and().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has("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neq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dedup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71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94" y="1129973"/>
            <a:ext cx="1649966" cy="16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897450" y="1330411"/>
            <a:ext cx="1526455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This (aggregate/count) is per user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9965" y="2986534"/>
            <a:ext cx="3855920" cy="1169830"/>
          </a:xfrm>
          <a:prstGeom prst="rect">
            <a:avLst/>
          </a:prstGeom>
          <a:solidFill>
            <a:srgbClr val="FFC72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7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the Same </a:t>
            </a:r>
            <a:r>
              <a:rPr lang="en-US" dirty="0" smtClean="0"/>
              <a:t>Things, A lot, Data </a:t>
            </a:r>
            <a:r>
              <a:rPr lang="en-US" dirty="0"/>
              <a:t>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5" y="1974089"/>
            <a:ext cx="7913078" cy="1530495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"v_user2:u156#69", "label": "v_user2", "gender": [ "F" ], "</a:t>
            </a:r>
            <a:r>
              <a:rPr lang="en-US" sz="9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"u156" ], "age": [ "15"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"v_user2:u119#78", "label": "v_user2", "gender": [ "M" ], "</a:t>
            </a:r>
            <a:r>
              <a:rPr lang="en-US" sz="9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"u119" ], "age": [ "17"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"v_user2:u13#17",  "label": "v_user2", "gender": [ "M" ], "</a:t>
            </a:r>
            <a:r>
              <a:rPr lang="en-US" sz="9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"u13"  ], "age": [ "14"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"v_user2:u143#65", "label": "v_user2", "gender": [ "F" ], "</a:t>
            </a:r>
            <a:r>
              <a:rPr lang="en-US" sz="9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"u143" ], "age": [ "17"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"v_user2:u4#67",   "label": "v_user2", "gender": [ "F" ], "</a:t>
            </a:r>
            <a:r>
              <a:rPr lang="en-US" sz="9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"u4"   ], "age": [ "16"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"v_user2:u85#22",  "label": "v_user2", "gender": [ "M" ], "</a:t>
            </a:r>
            <a:r>
              <a:rPr lang="en-US" sz="9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9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"u85"  ], "age": [ "13"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72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546" y="3080979"/>
            <a:ext cx="1649966" cy="16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695302" y="3204684"/>
            <a:ext cx="1526455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More data ?!</a:t>
            </a:r>
          </a:p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We dropped the limit()</a:t>
            </a:r>
            <a:endParaRPr 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7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73</a:t>
            </a:fld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2351521"/>
            <a:ext cx="3409406" cy="1189095"/>
          </a:xfrm>
        </p:spPr>
        <p:txBody>
          <a:bodyPr/>
          <a:lstStyle/>
          <a:p>
            <a:pPr indent="0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Product Recommendation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Engine</a:t>
            </a:r>
            <a:r>
              <a:rPr lang="en-US" sz="2000" dirty="0" smtClean="0">
                <a:solidFill>
                  <a:schemeClr val="tx1"/>
                </a:solidFill>
              </a:rPr>
              <a:t>: Using DSE Graph</a:t>
            </a:r>
            <a:endParaRPr lang="en-US" sz="2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521"/>
            <a:ext cx="3409406" cy="1299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Checkpoint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34520" y="229312"/>
            <a:ext cx="4434521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/>
              <a:t>Movies, Friends, Likes, (Affinity); Seems trivial, right ?!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Um, no.</a:t>
            </a:r>
          </a:p>
          <a:p>
            <a:endParaRPr lang="en-US" sz="1800" dirty="0"/>
          </a:p>
          <a:p>
            <a:r>
              <a:rPr lang="en-US" sz="1800" dirty="0"/>
              <a:t>T</a:t>
            </a:r>
            <a:r>
              <a:rPr lang="en-US" sz="1800" dirty="0" smtClean="0"/>
              <a:t>he preceding is the very same pattern we use for:</a:t>
            </a:r>
          </a:p>
          <a:p>
            <a:pPr marL="460375" indent="-230188">
              <a:buFont typeface="Arial" pitchFamily="34" charset="0"/>
              <a:buChar char="•"/>
            </a:pPr>
            <a:r>
              <a:rPr lang="en-US" sz="1800" dirty="0" smtClean="0"/>
              <a:t>Entity resolution; Is this the same person, fraud</a:t>
            </a:r>
          </a:p>
          <a:p>
            <a:pPr marL="460375" indent="-230188">
              <a:buFont typeface="Arial" pitchFamily="34" charset="0"/>
              <a:buChar char="•"/>
            </a:pPr>
            <a:r>
              <a:rPr lang="en-US" sz="1800" dirty="0" smtClean="0"/>
              <a:t>Across vertices, (person, time, location, ..); Impact analysis</a:t>
            </a:r>
          </a:p>
          <a:p>
            <a:pPr marL="460375" indent="-230188">
              <a:buFont typeface="Arial" pitchFamily="34" charset="0"/>
              <a:buChar char="•"/>
            </a:pPr>
            <a:endParaRPr lang="en-US" sz="1800" dirty="0"/>
          </a:p>
          <a:p>
            <a:r>
              <a:rPr lang="en-US" sz="1600" i="1" dirty="0" smtClean="0"/>
              <a:t>And, the preceding was all programmed/imperative. We don’t even cover a seminal use case for Graph (matching) in this </a:t>
            </a:r>
            <a:r>
              <a:rPr lang="en-US" sz="1600" i="1" dirty="0" err="1" smtClean="0"/>
              <a:t>preso</a:t>
            </a:r>
            <a:r>
              <a:rPr lang="en-US" sz="1600" i="1" dirty="0" smtClean="0"/>
              <a:t>.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300665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74</a:t>
            </a:fld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23804" y="1398754"/>
            <a:ext cx="3868616" cy="1189095"/>
          </a:xfrm>
        </p:spPr>
        <p:txBody>
          <a:bodyPr/>
          <a:lstStyle/>
          <a:p>
            <a:pPr indent="0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Product Recommendation</a:t>
            </a:r>
            <a:br>
              <a:rPr lang="en-US" sz="2000" dirty="0">
                <a:solidFill>
                  <a:schemeClr val="tx1"/>
                </a:solidFill>
                <a:latin typeface="+mj-lt"/>
              </a:rPr>
            </a:b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Engine, Using DSE Graph:</a:t>
            </a:r>
          </a:p>
          <a:p>
            <a:pPr indent="0">
              <a:spcBef>
                <a:spcPts val="0"/>
              </a:spcBef>
            </a:pPr>
            <a:endParaRPr lang="en-US" sz="2000" dirty="0" smtClean="0">
              <a:solidFill>
                <a:schemeClr val="tx1"/>
              </a:solidFill>
              <a:latin typeface="+mj-lt"/>
            </a:endParaRPr>
          </a:p>
          <a:p>
            <a:pPr indent="0"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itchFamily="49" charset="0"/>
              </a:rPr>
              <a:t>You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K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ourier New" pitchFamily="49" charset="0"/>
              </a:rPr>
              <a:t>now Them, Have Friends in Common, Do You Like the Same Things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Courier New" pitchFamily="49" charset="0"/>
              </a:rPr>
              <a:t>, </a:t>
            </a:r>
            <a:r>
              <a:rPr lang="en-US" sz="2800" dirty="0" smtClean="0">
                <a:solidFill>
                  <a:schemeClr val="tx1"/>
                </a:solidFill>
                <a:latin typeface="+mj-lt"/>
                <a:cs typeface="Courier New" pitchFamily="49" charset="0"/>
              </a:rPr>
              <a:t>What are those things different from my things ?</a:t>
            </a:r>
            <a:endParaRPr lang="en-US" sz="2800" dirty="0">
              <a:solidFill>
                <a:schemeClr val="tx1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515"/>
            <a:ext cx="3409406" cy="1299000"/>
          </a:xfrm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4</a:t>
            </a: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34520" y="144515"/>
            <a:ext cx="4434521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/>
              <a:t>We've had learned/seen: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has(), </a:t>
            </a:r>
            <a:r>
              <a:rPr lang="en-US" sz="1600" dirty="0" err="1" smtClean="0"/>
              <a:t>hasLabel</a:t>
            </a:r>
            <a:r>
              <a:rPr lang="en-US" sz="1600" dirty="0" smtClean="0"/>
              <a:t>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out(), both(), in(), </a:t>
            </a:r>
            <a:r>
              <a:rPr lang="en-US" sz="1600" dirty="0" err="1" smtClean="0"/>
              <a:t>outE</a:t>
            </a:r>
            <a:r>
              <a:rPr lang="en-US" sz="1600" dirty="0" smtClean="0"/>
              <a:t>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as()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where()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err="1" smtClean="0"/>
              <a:t>valueMap</a:t>
            </a:r>
            <a:r>
              <a:rPr lang="en-US" sz="1600" dirty="0" smtClean="0"/>
              <a:t>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select().by()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smtClean="0"/>
              <a:t>filter(), and(), </a:t>
            </a:r>
            <a:r>
              <a:rPr lang="en-US" sz="1600" dirty="0" err="1" smtClean="0"/>
              <a:t>gte</a:t>
            </a:r>
            <a:r>
              <a:rPr lang="en-US" sz="1600" dirty="0" smtClean="0"/>
              <a:t>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err="1" smtClean="0"/>
              <a:t>dedup</a:t>
            </a:r>
            <a:r>
              <a:rPr lang="en-US" sz="1600" dirty="0" smtClean="0"/>
              <a:t>(), limit(), count()</a:t>
            </a:r>
          </a:p>
          <a:p>
            <a:pPr marL="460375" lvl="1" indent="-230188">
              <a:buFont typeface="Arial" pitchFamily="34" charset="0"/>
              <a:buChar char="•"/>
            </a:pPr>
            <a:r>
              <a:rPr lang="en-US" sz="1600" dirty="0" err="1" smtClean="0"/>
              <a:t>withSack</a:t>
            </a:r>
            <a:r>
              <a:rPr lang="en-US" sz="1600" dirty="0" smtClean="0"/>
              <a:t>(), sack()</a:t>
            </a:r>
          </a:p>
          <a:p>
            <a:pPr marL="460375" lvl="1" indent="-230188">
              <a:buFont typeface="Arial" pitchFamily="34" charset="0"/>
              <a:buChar char="•"/>
            </a:pPr>
            <a:endParaRPr lang="en-US" sz="1600" dirty="0"/>
          </a:p>
          <a:p>
            <a:pPr lvl="1"/>
            <a:r>
              <a:rPr lang="en-US" sz="1600" dirty="0" smtClean="0"/>
              <a:t>Last adds: </a:t>
            </a:r>
            <a:r>
              <a:rPr lang="en-US" sz="1600" dirty="0" err="1" smtClean="0"/>
              <a:t>sideEffect</a:t>
            </a:r>
            <a:r>
              <a:rPr lang="en-US" sz="1600" dirty="0" smtClean="0"/>
              <a:t>(), where((without())</a:t>
            </a:r>
          </a:p>
          <a:p>
            <a:pPr lvl="1"/>
            <a:endParaRPr lang="en-US" sz="1600" dirty="0"/>
          </a:p>
          <a:p>
            <a:pPr marL="230188" lvl="1"/>
            <a:r>
              <a:rPr lang="en-US" sz="1600" dirty="0" smtClean="0"/>
              <a:t>Like a (streaming) branch in a traversal; a data set you can refer to later in the traversal</a:t>
            </a:r>
            <a:endParaRPr lang="en-US" sz="1600" dirty="0"/>
          </a:p>
          <a:p>
            <a:pPr marL="230188" lvl="1"/>
            <a:r>
              <a:rPr lang="en-US" i="1" dirty="0" smtClean="0"/>
              <a:t>In context; </a:t>
            </a:r>
            <a:r>
              <a:rPr lang="en-US" i="1" dirty="0"/>
              <a:t>D</a:t>
            </a:r>
            <a:r>
              <a:rPr lang="en-US" i="1" dirty="0" smtClean="0"/>
              <a:t>on't recommend to me movies I've already seen</a:t>
            </a:r>
          </a:p>
          <a:p>
            <a:pPr marL="230188" lvl="1"/>
            <a:endParaRPr lang="en-US" sz="1600" dirty="0" smtClean="0"/>
          </a:p>
          <a:p>
            <a:pPr marL="460375" lvl="1" indent="-230188">
              <a:buFont typeface="Arial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5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Things Did we Start With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573904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10.1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count()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32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75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369" y="1065194"/>
            <a:ext cx="1996193" cy="204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801534" y="1458279"/>
            <a:ext cx="1691112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800" dirty="0" smtClean="0">
                <a:solidFill>
                  <a:srgbClr val="00B0F0"/>
                </a:solidFill>
              </a:rPr>
              <a:t>All ratings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7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Things Did we Start With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74791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10.2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count()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17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76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369" y="1065194"/>
            <a:ext cx="1996193" cy="204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801534" y="1384360"/>
            <a:ext cx="1691112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To show (differences in isolation), we need a new dataset; things we don't like</a:t>
            </a:r>
            <a:endParaRPr 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5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Things Did we Start With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5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10.3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has("rating",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count()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15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77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96" y="1065194"/>
            <a:ext cx="1649966" cy="16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938596" y="1330411"/>
            <a:ext cx="1691112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Things we like; old topic</a:t>
            </a:r>
            <a:endParaRPr 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5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Things Did we Start With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5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10.4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sideEffect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has("rating",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aggregate("a")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count()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32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78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96" y="1065194"/>
            <a:ext cx="1649966" cy="16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036529" y="1458279"/>
            <a:ext cx="1552033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Building, no effect yet</a:t>
            </a:r>
            <a:endParaRPr 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5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Things Did we Start With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5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10.5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sideEffect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has("rating",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aggregate("a")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where(without("a")).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count()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15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79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85" y="1065194"/>
            <a:ext cx="2171177" cy="2221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657417" y="1240889"/>
            <a:ext cx="1691112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Showing the (set difference) technique; there was obviously an easier way to do this</a:t>
            </a:r>
            <a:endParaRPr 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0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496"/>
            <a:ext cx="8229600" cy="548048"/>
          </a:xfrm>
        </p:spPr>
        <p:txBody>
          <a:bodyPr/>
          <a:lstStyle/>
          <a:p>
            <a:pPr defTabSz="460375"/>
            <a:r>
              <a:rPr lang="en-US" dirty="0"/>
              <a:t>Relational DBs, Graph DBs: </a:t>
            </a:r>
            <a:r>
              <a:rPr lang="en-US" dirty="0" smtClean="0"/>
              <a:t>Query Language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sz="2400" i="1" dirty="0" smtClean="0"/>
              <a:t>What questions can they answer ?</a:t>
            </a:r>
            <a:endParaRPr lang="en-US" sz="2400" i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DataStax</a:t>
            </a:r>
            <a:r>
              <a:rPr lang="en-US" dirty="0"/>
              <a:t>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893025"/>
            <a:ext cx="4287449" cy="1892463"/>
          </a:xfrm>
        </p:spPr>
        <p:txBody>
          <a:bodyPr/>
          <a:lstStyle/>
          <a:p>
            <a:pPr marL="6350" indent="0">
              <a:buNone/>
            </a:pPr>
            <a:r>
              <a:rPr lang="en-US" dirty="0" smtClean="0"/>
              <a:t>Can they answer it,  Y|N ?</a:t>
            </a:r>
          </a:p>
          <a:p>
            <a:r>
              <a:rPr lang="en-US" sz="1400" dirty="0" smtClean="0"/>
              <a:t>With less code-</a:t>
            </a:r>
          </a:p>
          <a:p>
            <a:r>
              <a:rPr lang="en-US" sz="1400" dirty="0" smtClean="0"/>
              <a:t>Easier to maintain</a:t>
            </a:r>
          </a:p>
          <a:p>
            <a:r>
              <a:rPr lang="en-US" sz="1400" dirty="0" smtClean="0"/>
              <a:t>More </a:t>
            </a:r>
            <a:r>
              <a:rPr lang="en-US" sz="1400" dirty="0" err="1" smtClean="0"/>
              <a:t>performant</a:t>
            </a:r>
            <a:endParaRPr lang="en-US" sz="1400" dirty="0" smtClean="0"/>
          </a:p>
          <a:p>
            <a:endParaRPr lang="en-US" sz="1400" dirty="0"/>
          </a:p>
          <a:p>
            <a:pPr marL="6350" indent="0">
              <a:buNone/>
            </a:pPr>
            <a:r>
              <a:rPr lang="en-US" sz="1400" dirty="0" smtClean="0"/>
              <a:t>The detail in this </a:t>
            </a:r>
            <a:r>
              <a:rPr lang="en-US" sz="1400" dirty="0" err="1" smtClean="0"/>
              <a:t>preso</a:t>
            </a:r>
            <a:r>
              <a:rPr lang="en-US" sz="1400" dirty="0" smtClean="0"/>
              <a:t> will give you the When/Why.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425" y="1092544"/>
            <a:ext cx="3455949" cy="287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3228" flipH="1">
            <a:off x="2562458" y="2356556"/>
            <a:ext cx="669154" cy="57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010" y="2303863"/>
            <a:ext cx="565838" cy="682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337386" y="2252833"/>
            <a:ext cx="771510" cy="771510"/>
            <a:chOff x="837421" y="1293176"/>
            <a:chExt cx="2329727" cy="2329727"/>
          </a:xfrm>
        </p:grpSpPr>
        <p:sp>
          <p:nvSpPr>
            <p:cNvPr id="15" name="Oval 14"/>
            <p:cNvSpPr/>
            <p:nvPr/>
          </p:nvSpPr>
          <p:spPr>
            <a:xfrm>
              <a:off x="837421" y="1293176"/>
              <a:ext cx="2329727" cy="2329727"/>
            </a:xfrm>
            <a:prstGeom prst="ellipse">
              <a:avLst/>
            </a:prstGeom>
            <a:noFill/>
            <a:ln w="952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241850" y="1539846"/>
              <a:ext cx="1463040" cy="1828800"/>
            </a:xfrm>
            <a:prstGeom prst="line">
              <a:avLst/>
            </a:prstGeom>
            <a:ln w="952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041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Things Did we Start With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5" y="1008850"/>
            <a:ext cx="3916574" cy="347708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//  10.6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"u1"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8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//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g.V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().has("v_user2", "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sideEffect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has("rating",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aggregate("a")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   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("e_rated2").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where(without("a")).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(true)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80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96" y="1065194"/>
            <a:ext cx="1649966" cy="16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897450" y="1330411"/>
            <a:ext cx="1691112" cy="11577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algn="ctr">
              <a:buNone/>
            </a:pPr>
            <a:r>
              <a:rPr lang="en-US" sz="1200" dirty="0" smtClean="0">
                <a:solidFill>
                  <a:srgbClr val="00B0F0"/>
                </a:solidFill>
              </a:rPr>
              <a:t>Same as 10.5. Data view</a:t>
            </a:r>
            <a:endParaRPr 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0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Things Did we Start With, Data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4" y="1366938"/>
            <a:ext cx="7970627" cy="1607228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"v_user2:u1#16-&gt;e_rated2#10-&gt;v_movie2:m102#07", "label": "e_rated2", "rating": "8" 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"v_user2:u1#16-&gt;e_rated2#10-&gt;v_movie2:m111#05", "label": "e_rated2", "rating": "10"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"v_user2:u1#16-&gt;e_rated2#10-&gt;v_movie2:m160#03", "label": "e_rated2", "rating": "8" 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"v_user2:u1#16-&gt;e_rated2#10-&gt;v_movie2:m223#07", "label": "e_rated2", "rating": "8" 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"id": "v_user2:u1#16-&gt;e_rated2#10-&gt;v_movie2:m28#62",  "label": "e_rated2", "rating": "9" 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  ...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81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50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82</a:t>
            </a:fld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2351521"/>
            <a:ext cx="3409406" cy="1189095"/>
          </a:xfrm>
        </p:spPr>
        <p:txBody>
          <a:bodyPr/>
          <a:lstStyle/>
          <a:p>
            <a:pPr indent="0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Product Recommendation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Engine</a:t>
            </a:r>
            <a:r>
              <a:rPr lang="en-US" sz="2000" dirty="0" smtClean="0">
                <a:solidFill>
                  <a:schemeClr val="tx1"/>
                </a:solidFill>
              </a:rPr>
              <a:t>: Using DSE Graph</a:t>
            </a:r>
            <a:endParaRPr lang="en-US" sz="2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521"/>
            <a:ext cx="3409406" cy="1299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Checkpoint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34520" y="1052521"/>
            <a:ext cx="4434521" cy="19575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/>
              <a:t>You now have all of the techniques</a:t>
            </a:r>
            <a:r>
              <a:rPr lang="en-US" sz="1800" dirty="0"/>
              <a:t>.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Final Assembly-</a:t>
            </a:r>
          </a:p>
          <a:p>
            <a:pPr marL="230188"/>
            <a:r>
              <a:rPr lang="en-US" sz="1600" i="1" dirty="0" smtClean="0"/>
              <a:t>(We saw this much earlier)</a:t>
            </a:r>
          </a:p>
        </p:txBody>
      </p:sp>
    </p:spTree>
    <p:extLst>
      <p:ext uri="{BB962C8B-B14F-4D97-AF65-F5344CB8AC3E}">
        <p14:creationId xmlns:p14="http://schemas.microsoft.com/office/powerpoint/2010/main" val="172908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837" y="435790"/>
            <a:ext cx="3360261" cy="548048"/>
          </a:xfrm>
        </p:spPr>
        <p:txBody>
          <a:bodyPr/>
          <a:lstStyle/>
          <a:p>
            <a:r>
              <a:rPr lang="en-US" dirty="0" smtClean="0"/>
              <a:t>Final Assembly-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9790" y="279887"/>
            <a:ext cx="8229600" cy="3477087"/>
          </a:xfrm>
        </p:spPr>
        <p:txBody>
          <a:bodyPr/>
          <a:lstStyle/>
          <a:p>
            <a:pPr marL="6350" indent="0">
              <a:buNone/>
            </a:pPr>
            <a:r>
              <a:rPr lang="en-US" sz="1000" dirty="0" err="1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g.withSack</a:t>
            </a:r>
            <a:r>
              <a:rPr lang="en-US" sz="1000" dirty="0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(1,sum</a:t>
            </a:r>
            <a:r>
              <a:rPr lang="en-US" sz="10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V().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has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v_user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buNone/>
            </a:pPr>
            <a:r>
              <a:rPr lang="en-US" sz="10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sideEffect</a:t>
            </a:r>
            <a:r>
              <a:rPr lang="en-US" sz="1000" dirty="0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 out</a:t>
            </a:r>
            <a:r>
              <a:rPr lang="en-US" sz="10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e_rated</a:t>
            </a:r>
            <a:r>
              <a:rPr lang="en-US" sz="1000" dirty="0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").aggregate</a:t>
            </a:r>
            <a:r>
              <a:rPr lang="en-US" sz="1000" dirty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se_movieSeenByUser</a:t>
            </a:r>
            <a:r>
              <a:rPr lang="en-US" sz="1000" dirty="0" smtClean="0">
                <a:solidFill>
                  <a:srgbClr val="7D5900"/>
                </a:solidFill>
                <a:latin typeface="Courier New" pitchFamily="49" charset="0"/>
                <a:cs typeface="Courier New" pitchFamily="49" charset="0"/>
              </a:rPr>
              <a:t>") ).</a:t>
            </a:r>
            <a:endParaRPr lang="en-US" sz="1000" dirty="0">
              <a:solidFill>
                <a:srgbClr val="7D5900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both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e_knows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").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filter(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e_rated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").has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("rating",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inV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inE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e_rated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").has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("rating",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outV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filter( has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l_user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).and().sack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().is(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l_conn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))) ).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outE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e_rated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").has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("rating",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l_rate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inV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buNone/>
            </a:pPr>
            <a:r>
              <a:rPr lang="en-US" sz="1000" dirty="0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000" dirty="0" err="1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dedup</a:t>
            </a: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().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where( without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se_movieSeenByUser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") ).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 marL="6350" indent="0">
              <a:buNone/>
            </a:pP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 order().by( </a:t>
            </a:r>
            <a:r>
              <a:rPr lang="en-US" sz="1000" dirty="0" err="1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inE</a:t>
            </a: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e_rated</a:t>
            </a:r>
            <a:r>
              <a:rPr lang="en-US" sz="1000" dirty="0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"). values</a:t>
            </a: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("rating</a:t>
            </a:r>
            <a:r>
              <a:rPr lang="en-US" sz="1000" dirty="0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").mean(), </a:t>
            </a:r>
            <a:r>
              <a:rPr lang="en-US" sz="1000" dirty="0" err="1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decr</a:t>
            </a: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buNone/>
            </a:pP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smtClean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 limit(5</a:t>
            </a:r>
            <a:r>
              <a:rPr lang="en-US" sz="1000" dirty="0">
                <a:solidFill>
                  <a:srgbClr val="007A97"/>
                </a:solidFill>
                <a:latin typeface="Courier New" pitchFamily="49" charset="0"/>
                <a:cs typeface="Courier New" pitchFamily="49" charset="0"/>
              </a:rPr>
              <a:t>).</a:t>
            </a:r>
          </a:p>
          <a:p>
            <a:pPr marL="6350" indent="0"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valueMap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movie_id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", "title", "year")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83</a:t>
            </a:fld>
            <a:endParaRPr lang="uk-UA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70064" y="1207075"/>
            <a:ext cx="2909454" cy="228426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>
              <a:buNone/>
            </a:pPr>
            <a:r>
              <a:rPr lang="en-US" dirty="0" smtClean="0"/>
              <a:t>Normally hours of training to get here, but ..</a:t>
            </a:r>
          </a:p>
          <a:p>
            <a:pPr marL="460375" indent="-230188"/>
            <a:r>
              <a:rPr lang="en-US" dirty="0" smtClean="0"/>
              <a:t>We expect you can generally </a:t>
            </a:r>
            <a:r>
              <a:rPr lang="en-US" i="1" dirty="0" smtClean="0"/>
              <a:t>read/ understand </a:t>
            </a:r>
            <a:r>
              <a:rPr lang="en-US" dirty="0" smtClean="0"/>
              <a:t> this, </a:t>
            </a:r>
            <a:r>
              <a:rPr lang="en-US" sz="1400" dirty="0" smtClean="0"/>
              <a:t>(if not certainly write it from scratch using these notes)</a:t>
            </a:r>
          </a:p>
          <a:p>
            <a:pPr marL="460375" indent="-230188"/>
            <a:r>
              <a:rPr lang="en-US" dirty="0" smtClean="0"/>
              <a:t>Did the concepts make sense ?</a:t>
            </a:r>
          </a:p>
          <a:p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38680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5141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95" y="270472"/>
            <a:ext cx="3852629" cy="548048"/>
          </a:xfrm>
        </p:spPr>
        <p:txBody>
          <a:bodyPr/>
          <a:lstStyle/>
          <a:p>
            <a:r>
              <a:rPr lang="en-US" dirty="0" smtClean="0"/>
              <a:t>Final Assembly, Data 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33394" y="1648291"/>
            <a:ext cx="8002599" cy="2149986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</a:t>
            </a:r>
            <a:r>
              <a:rPr lang="en-US" sz="10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movie_id</a:t>
            </a: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"m278" ], "title": [ "The Simpsons (TV Series)" ], "year": [ "1989"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</a:t>
            </a:r>
            <a:r>
              <a:rPr lang="en-US" sz="10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movie_id</a:t>
            </a: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"m274" ], "title": [ "One Flew Over the Cuckoos Nest" ], "year": [ "1975"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</a:t>
            </a:r>
            <a:r>
              <a:rPr lang="en-US" sz="10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movie_id</a:t>
            </a: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"m13" ], "title": [ "The Pianist" ], "year": [ "2002"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</a:t>
            </a:r>
            <a:r>
              <a:rPr lang="en-US" sz="10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movie_id</a:t>
            </a: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"m163" ], "title": [ "The Good', ' the Bad and the Ugly" ], "year": [ "1966" ] },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// { "</a:t>
            </a:r>
            <a:r>
              <a:rPr lang="en-US" sz="1000" dirty="0" err="1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movie_id</a:t>
            </a:r>
            <a:r>
              <a:rPr lang="en-US" sz="1000" dirty="0">
                <a:solidFill>
                  <a:srgbClr val="8031A7"/>
                </a:solidFill>
                <a:latin typeface="Courier New" pitchFamily="49" charset="0"/>
                <a:cs typeface="Courier New" pitchFamily="49" charset="0"/>
              </a:rPr>
              <a:t>": [ "m351" ], "title": [ "Forrest Gump" ], "year": [ "1994" ] }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84</a:t>
            </a:fld>
            <a:endParaRPr lang="uk-UA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75" y="1974089"/>
            <a:ext cx="466049" cy="4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19" y="2468241"/>
            <a:ext cx="643560" cy="1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50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85</a:t>
            </a:fld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22" name="Shape 249"/>
          <p:cNvSpPr txBox="1">
            <a:spLocks noGrp="1"/>
          </p:cNvSpPr>
          <p:nvPr>
            <p:ph type="title"/>
          </p:nvPr>
        </p:nvSpPr>
        <p:spPr>
          <a:xfrm>
            <a:off x="457199" y="1900248"/>
            <a:ext cx="3660797" cy="1299000"/>
          </a:xfrm>
        </p:spPr>
        <p:txBody>
          <a:bodyPr/>
          <a:lstStyle/>
          <a:p>
            <a:pPr lvl="0" algn="ctr"/>
            <a:r>
              <a:rPr lang="en-US" dirty="0" smtClean="0"/>
              <a:t>Delivering a Product Recommendation Engine</a:t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 err="1" smtClean="0"/>
              <a:t>DataStax</a:t>
            </a:r>
            <a:r>
              <a:rPr lang="en-US" dirty="0" smtClean="0"/>
              <a:t> Enterprise (DSE)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52818" y="350404"/>
            <a:ext cx="448247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Customer: </a:t>
            </a:r>
          </a:p>
          <a:p>
            <a:pPr lvl="4"/>
            <a:r>
              <a:rPr lang="en-US" dirty="0" smtClean="0"/>
              <a:t>I'm confused. I saw a presentation ... product recommendation engine using DSE Graph … product recommendation engine using DSE Analytics.</a:t>
            </a:r>
          </a:p>
          <a:p>
            <a:pPr lvl="4"/>
            <a:endParaRPr lang="en-US" dirty="0" smtClean="0"/>
          </a:p>
          <a:p>
            <a:pPr lvl="3"/>
            <a:endParaRPr lang="en-US" dirty="0" smtClean="0"/>
          </a:p>
          <a:p>
            <a:pPr lvl="3"/>
            <a:r>
              <a:rPr lang="en-US" b="1" dirty="0" smtClean="0"/>
              <a:t>Answer:</a:t>
            </a:r>
          </a:p>
          <a:p>
            <a:pPr marL="346075" lvl="3" indent="-230188">
              <a:buFont typeface="Arial" pitchFamily="34" charset="0"/>
              <a:buChar char="•"/>
            </a:pPr>
            <a:r>
              <a:rPr lang="en-US" dirty="0" smtClean="0"/>
              <a:t>Do you need (have data to support) 'content based' or 'collaborative based' product recommendation ?</a:t>
            </a:r>
          </a:p>
          <a:p>
            <a:pPr marL="346075" lvl="3" indent="-230188">
              <a:buFont typeface="Arial" pitchFamily="34" charset="0"/>
              <a:buChar char="•"/>
            </a:pPr>
            <a:endParaRPr lang="en-US" dirty="0" smtClean="0"/>
          </a:p>
          <a:p>
            <a:pPr marL="346075" lvl="3" indent="-230188">
              <a:buFont typeface="Arial" pitchFamily="34" charset="0"/>
              <a:buChar char="•"/>
            </a:pPr>
            <a:r>
              <a:rPr lang="en-US" dirty="0" smtClean="0"/>
              <a:t>Collaborative based product recommendation has elements of entity resolution, associative analysis, other</a:t>
            </a:r>
            <a:r>
              <a:rPr lang="en-US" dirty="0"/>
              <a:t>;</a:t>
            </a:r>
            <a:r>
              <a:rPr lang="en-US" dirty="0" smtClean="0"/>
              <a:t> Do you need this business intelligence too ? </a:t>
            </a:r>
          </a:p>
          <a:p>
            <a:pPr marL="346075" lvl="3" indent="-230188">
              <a:buFont typeface="Arial" pitchFamily="34" charset="0"/>
              <a:buChar char="•"/>
            </a:pPr>
            <a:endParaRPr lang="en-US" dirty="0"/>
          </a:p>
          <a:p>
            <a:pPr marL="346075" lvl="3" indent="-230188">
              <a:buFont typeface="Arial" pitchFamily="34" charset="0"/>
              <a:buChar char="•"/>
            </a:pPr>
            <a:r>
              <a:rPr lang="en-US" dirty="0" smtClean="0"/>
              <a:t>Graph (scalable graph) has to be in your toolbox, as should predictive analytics (machine learning) . Where stand Yee with that ?</a:t>
            </a:r>
          </a:p>
        </p:txBody>
      </p:sp>
    </p:spTree>
    <p:extLst>
      <p:ext uri="{BB962C8B-B14F-4D97-AF65-F5344CB8AC3E}">
        <p14:creationId xmlns:p14="http://schemas.microsoft.com/office/powerpoint/2010/main" val="1036792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FA3890-2678-442A-BE62-9C87E02E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230188"/>
            <a:r>
              <a:rPr lang="en-US" dirty="0"/>
              <a:t>Thank </a:t>
            </a:r>
            <a:r>
              <a:rPr lang="en-US" dirty="0" smtClean="0"/>
              <a:t>you</a:t>
            </a:r>
            <a:br>
              <a:rPr lang="en-US" dirty="0" smtClean="0"/>
            </a:br>
            <a:r>
              <a:rPr lang="en-US" sz="1600" dirty="0" smtClean="0"/>
              <a:t> 	</a:t>
            </a:r>
            <a:r>
              <a:rPr lang="en-US" sz="1800" dirty="0" smtClean="0"/>
              <a:t>(Thanks also to; Dave </a:t>
            </a:r>
            <a:r>
              <a:rPr lang="en-US" sz="1800" dirty="0" err="1" smtClean="0"/>
              <a:t>Bechberger</a:t>
            </a:r>
            <a:r>
              <a:rPr lang="en-US" sz="1800" dirty="0" smtClean="0"/>
              <a:t>, </a:t>
            </a:r>
            <a:r>
              <a:rPr lang="en-US" sz="1800" dirty="0" err="1" smtClean="0"/>
              <a:t>Artem</a:t>
            </a:r>
            <a:r>
              <a:rPr lang="en-US" sz="1800" dirty="0" smtClean="0"/>
              <a:t> </a:t>
            </a:r>
            <a:r>
              <a:rPr lang="en-US" sz="1800" dirty="0" err="1" smtClean="0"/>
              <a:t>Chebotko</a:t>
            </a:r>
            <a:r>
              <a:rPr lang="en-US" sz="1800" dirty="0" smtClean="0"/>
              <a:t>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3CC74A3-BC07-4EC5-A8CA-27E0905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</p:spPr>
        <p:txBody>
          <a:bodyPr/>
          <a:lstStyle/>
          <a:p>
            <a:fld id="{5A6FB346-E907-314D-8DE1-ECD2B2B6AA1B}" type="slidenum">
              <a:rPr lang="uk-UA" smtClean="0"/>
              <a:pPr/>
              <a:t>86</a:t>
            </a:fld>
            <a:endParaRPr lang="uk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C1E0CA-D719-4F48-BCBB-1D35B2F7A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EBDAE75-116F-43CB-B06B-331DDA12C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pPr defTabSz="457200"/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092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5532A8-9998-1545-8016-7D9932388623}" type="slidenum">
              <a:rPr lang="uk-UA" smtClean="0"/>
              <a:pPr/>
              <a:t>87</a:t>
            </a:fld>
            <a:endParaRPr lang="uk-U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88620" y="1323051"/>
            <a:ext cx="2640330" cy="1189095"/>
          </a:xfrm>
        </p:spPr>
        <p:txBody>
          <a:bodyPr/>
          <a:lstStyle/>
          <a:p>
            <a:pPr indent="0">
              <a:spcBef>
                <a:spcPts val="0"/>
              </a:spcBef>
            </a:pPr>
            <a:r>
              <a:rPr lang="en-US" sz="3200" dirty="0" smtClean="0">
                <a:solidFill>
                  <a:srgbClr val="000000"/>
                </a:solidFill>
                <a:latin typeface="+mj-lt"/>
              </a:rPr>
              <a:t>Resources:</a:t>
            </a:r>
            <a:endParaRPr lang="en-US" sz="3200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98275" y="1418897"/>
            <a:ext cx="43355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This document and all related resources are available at,</a:t>
            </a:r>
          </a:p>
          <a:p>
            <a:pPr defTabSz="227013"/>
            <a:r>
              <a:rPr lang="en-US" sz="1800" dirty="0"/>
              <a:t>	</a:t>
            </a:r>
            <a:r>
              <a:rPr lang="en-US" sz="1800" dirty="0" err="1" smtClean="0"/>
              <a:t>tinyurl.com</a:t>
            </a:r>
            <a:r>
              <a:rPr lang="en-US" sz="1800" dirty="0" smtClean="0"/>
              <a:t>/ddn3000</a:t>
            </a:r>
          </a:p>
          <a:p>
            <a:pPr defTabSz="227013"/>
            <a:endParaRPr lang="en-US" sz="1800" dirty="0"/>
          </a:p>
          <a:p>
            <a:pPr defTabSz="227013"/>
            <a:r>
              <a:rPr lang="en-US" sz="1800" dirty="0" smtClean="0"/>
              <a:t>	You want the July/2019 dated set of </a:t>
            </a:r>
          </a:p>
          <a:p>
            <a:pPr defTabSz="227013"/>
            <a:r>
              <a:rPr lang="en-US" sz="1800" dirty="0"/>
              <a:t>	</a:t>
            </a:r>
            <a:r>
              <a:rPr lang="en-US" sz="1800" dirty="0" smtClean="0"/>
              <a:t>artifacts.</a:t>
            </a:r>
            <a:endParaRPr lang="en-US" sz="18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48732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Graph Traversals Replace SQL Queries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261872" y="970483"/>
            <a:ext cx="4242688" cy="3477087"/>
          </a:xfrm>
        </p:spPr>
        <p:txBody>
          <a:bodyPr/>
          <a:lstStyle/>
          <a:p>
            <a:pPr marL="6350" indent="0">
              <a:buNone/>
            </a:pPr>
            <a:r>
              <a:rPr lang="en-US" dirty="0" smtClean="0"/>
              <a:t>That's a qualitative (not quantitative) question-</a:t>
            </a:r>
          </a:p>
          <a:p>
            <a:pPr marL="460375" indent="-230188"/>
            <a:r>
              <a:rPr lang="en-US" sz="1400" dirty="0" smtClean="0"/>
              <a:t>Functionally, Yes</a:t>
            </a:r>
          </a:p>
          <a:p>
            <a:pPr marL="460375" indent="-230188"/>
            <a:r>
              <a:rPr lang="en-US" sz="1400" dirty="0" smtClean="0"/>
              <a:t>Performance, for some/many cases, ??</a:t>
            </a:r>
          </a:p>
          <a:p>
            <a:pPr marL="460375" indent="-230188"/>
            <a:endParaRPr lang="en-US" sz="1400" dirty="0"/>
          </a:p>
          <a:p>
            <a:pPr marL="515937" indent="-285750"/>
            <a:r>
              <a:rPr lang="en-US" sz="1400" dirty="0" smtClean="0"/>
              <a:t>Each were designed to solve a different problem; minimally, to solve the (same ?) problem differently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88</a:t>
            </a:fld>
            <a:endParaRPr lang="uk-UA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0" y="1121182"/>
            <a:ext cx="1774441" cy="177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0" y="3148209"/>
            <a:ext cx="1640960" cy="164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40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Dave.B's</a:t>
            </a:r>
            <a:r>
              <a:rPr lang="en-US" dirty="0" smtClean="0"/>
              <a:t>: 5 Step Graph Trough of Despair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42638" y="1123949"/>
            <a:ext cx="8229600" cy="3477087"/>
          </a:xfrm>
        </p:spPr>
        <p:txBody>
          <a:bodyPr/>
          <a:lstStyle/>
          <a:p>
            <a:pPr marL="6350" indent="0">
              <a:buNone/>
            </a:pPr>
            <a:r>
              <a:rPr lang="en-US" dirty="0" err="1"/>
              <a:t>g.V</a:t>
            </a:r>
            <a:r>
              <a:rPr lang="en-US" dirty="0"/>
              <a:t>().</a:t>
            </a:r>
            <a:r>
              <a:rPr lang="en-US" dirty="0" err="1"/>
              <a:t>hasNot</a:t>
            </a:r>
            <a:r>
              <a:rPr lang="en-US" dirty="0"/>
              <a:t>(</a:t>
            </a:r>
            <a:r>
              <a:rPr lang="en-US" dirty="0" err="1"/>
              <a:t>simplePath</a:t>
            </a:r>
            <a:r>
              <a:rPr lang="en-US" dirty="0"/>
              <a:t>())- The 5 Stages of your Graph Database Journey</a:t>
            </a:r>
          </a:p>
          <a:p>
            <a:pPr marL="6350" indent="0">
              <a:buNone/>
            </a:pPr>
            <a:endParaRPr lang="en-US" dirty="0"/>
          </a:p>
          <a:p>
            <a:pPr defTabSz="460375"/>
            <a:r>
              <a:rPr lang="en-US" dirty="0"/>
              <a:t>Excitement </a:t>
            </a:r>
            <a:r>
              <a:rPr lang="en-US" dirty="0" smtClean="0"/>
              <a:t>	- </a:t>
            </a:r>
            <a:r>
              <a:rPr lang="en-US" dirty="0"/>
              <a:t>Graph Databases are </a:t>
            </a:r>
            <a:r>
              <a:rPr lang="en-US" dirty="0" smtClean="0"/>
              <a:t>awesome, They </a:t>
            </a:r>
            <a:r>
              <a:rPr lang="en-US" dirty="0"/>
              <a:t>can solve all my problems</a:t>
            </a:r>
          </a:p>
          <a:p>
            <a:pPr defTabSz="460375"/>
            <a:r>
              <a:rPr lang="en-US" dirty="0"/>
              <a:t>Confusion </a:t>
            </a:r>
            <a:r>
              <a:rPr lang="en-US" dirty="0" smtClean="0"/>
              <a:t>	- </a:t>
            </a:r>
            <a:r>
              <a:rPr lang="en-US" dirty="0"/>
              <a:t>I don't understand, </a:t>
            </a:r>
            <a:r>
              <a:rPr lang="en-US" dirty="0" smtClean="0"/>
              <a:t>How </a:t>
            </a:r>
            <a:r>
              <a:rPr lang="en-US" dirty="0"/>
              <a:t>do I get it this to work</a:t>
            </a:r>
          </a:p>
          <a:p>
            <a:pPr defTabSz="460375"/>
            <a:r>
              <a:rPr lang="en-US" dirty="0"/>
              <a:t>Frustration </a:t>
            </a:r>
            <a:r>
              <a:rPr lang="en-US" dirty="0" smtClean="0"/>
              <a:t>	- </a:t>
            </a:r>
            <a:r>
              <a:rPr lang="en-US" dirty="0"/>
              <a:t>Why won't this stupid query give me the right answer</a:t>
            </a:r>
          </a:p>
          <a:p>
            <a:pPr defTabSz="460375"/>
            <a:r>
              <a:rPr lang="en-US" dirty="0"/>
              <a:t>Anger </a:t>
            </a:r>
            <a:r>
              <a:rPr lang="en-US" dirty="0" smtClean="0"/>
              <a:t>		- </a:t>
            </a:r>
            <a:r>
              <a:rPr lang="en-US" dirty="0"/>
              <a:t>This thing is broken, I hate graph</a:t>
            </a:r>
          </a:p>
          <a:p>
            <a:pPr defTabSz="460375"/>
            <a:r>
              <a:rPr lang="en-US" dirty="0"/>
              <a:t>Acceptance - Ok this thing is pretty awesome for some things but not good at others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89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594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2"/>
          </p:nvPr>
        </p:nvSpPr>
        <p:spPr>
          <a:xfrm>
            <a:off x="474791" y="4790122"/>
            <a:ext cx="2057400" cy="274637"/>
          </a:xfrm>
        </p:spPr>
        <p:txBody>
          <a:bodyPr/>
          <a:lstStyle/>
          <a:p>
            <a:r>
              <a:rPr lang="en-US"/>
              <a:t>© DataStax, All Rights Reserved.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9044" y="1148270"/>
            <a:ext cx="3367462" cy="828360"/>
          </a:xfrm>
        </p:spPr>
        <p:txBody>
          <a:bodyPr/>
          <a:lstStyle/>
          <a:p>
            <a:r>
              <a:rPr lang="en-US" dirty="0" smtClean="0"/>
              <a:t>Product Recommendation</a:t>
            </a:r>
            <a:br>
              <a:rPr lang="en-US" dirty="0" smtClean="0"/>
            </a:br>
            <a:r>
              <a:rPr lang="en-US" dirty="0" smtClean="0"/>
              <a:t>Engine: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99060" y="4789170"/>
            <a:ext cx="289560" cy="274637"/>
          </a:xfrm>
        </p:spPr>
        <p:txBody>
          <a:bodyPr/>
          <a:lstStyle/>
          <a:p>
            <a:fld id="{625532A8-9998-1545-8016-7D9932388623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"/>
          </p:nvPr>
        </p:nvSpPr>
        <p:spPr>
          <a:xfrm>
            <a:off x="3028950" y="4789169"/>
            <a:ext cx="3086100" cy="274637"/>
          </a:xfr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76630"/>
            <a:ext cx="3089305" cy="680970"/>
          </a:xfrm>
        </p:spPr>
        <p:txBody>
          <a:bodyPr/>
          <a:lstStyle/>
          <a:p>
            <a:r>
              <a:rPr lang="en-US" sz="2000" dirty="0"/>
              <a:t>U</a:t>
            </a:r>
            <a:r>
              <a:rPr lang="en-US" sz="2000" dirty="0" smtClean="0"/>
              <a:t>sing DSE Analytics</a:t>
            </a: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54" y="956130"/>
            <a:ext cx="3386093" cy="260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03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3255</TotalTime>
  <Words>13092</Words>
  <Application>Microsoft Macintosh PowerPoint</Application>
  <PresentationFormat>On-screen Show (16:9)</PresentationFormat>
  <Paragraphs>1664</Paragraphs>
  <Slides>89</Slides>
  <Notes>88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DataStax_Template_Widescreen</vt:lpstr>
      <vt:lpstr>Delivering a Product Recommendation Engine using DataStax Enterprise (DSE)</vt:lpstr>
      <vt:lpstr>Why You Care ..</vt:lpstr>
      <vt:lpstr>Why You Care ..</vt:lpstr>
      <vt:lpstr>Why You Care ..</vt:lpstr>
      <vt:lpstr>Agenda:</vt:lpstr>
      <vt:lpstr>When/why to use Graph ?</vt:lpstr>
      <vt:lpstr>Relational DBs, Graph DBs: Modeling</vt:lpstr>
      <vt:lpstr>Relational DBs, Graph DBs: Query Language  What questions can they answer ?</vt:lpstr>
      <vt:lpstr>Product Recommendation Engine:</vt:lpstr>
      <vt:lpstr>Just 1 of (n) DSE Analytics Pieces: Machine Learning</vt:lpstr>
      <vt:lpstr>Is Machine Learning (ML) Real ?</vt:lpstr>
      <vt:lpstr>For each ML Routine ..</vt:lpstr>
      <vt:lpstr>Frequent Pattern Mining: Still 2 years ago, it was ..</vt:lpstr>
      <vt:lpstr>Frequent Pattern Mining: All of the terms ..</vt:lpstr>
      <vt:lpstr>Association Rules: Real Grocery  Data ..</vt:lpstr>
      <vt:lpstr>Frequent Pattern Mining: Today ..</vt:lpstr>
      <vt:lpstr>How to Apply a Model (Scoring) .. </vt:lpstr>
      <vt:lpstr>All of the Code, End to End ..</vt:lpstr>
      <vt:lpstr>All of the Code, End to End ..</vt:lpstr>
      <vt:lpstr>All of the Code, End to End ..</vt:lpstr>
      <vt:lpstr>All of the Code, End to End ..</vt:lpstr>
      <vt:lpstr>All of the Code, End to End ..</vt:lpstr>
      <vt:lpstr>All of the Code, End to End ..</vt:lpstr>
      <vt:lpstr>All of the Code, End to End ..</vt:lpstr>
      <vt:lpstr>DSE Analytics, Product Reco Engine: Final</vt:lpstr>
      <vt:lpstr>Product Recommendation Engine:</vt:lpstr>
      <vt:lpstr>Our Example: Movie Recommendation</vt:lpstr>
      <vt:lpstr>Here's the entire Query (Traversal) that answers that question..</vt:lpstr>
      <vt:lpstr>SQL SELECT: the Jewel of SQL</vt:lpstr>
      <vt:lpstr>A Simple Graph Database Traversal</vt:lpstr>
      <vt:lpstr>The Model We Use: DataStax Academy 'KillrVideo' </vt:lpstr>
      <vt:lpstr>1</vt:lpstr>
      <vt:lpstr>All the Code, End to End: Do you ever really know someone ?</vt:lpstr>
      <vt:lpstr>All the Code, End to End: Data</vt:lpstr>
      <vt:lpstr>All the Code, End to End: Hello World  (* 2)</vt:lpstr>
      <vt:lpstr>Gremlin: 'Traversal' Steps</vt:lpstr>
      <vt:lpstr>All the Code, End to End: Hello World  (* 2)</vt:lpstr>
      <vt:lpstr>All the Code, End to End: Hello World  (* 2)</vt:lpstr>
      <vt:lpstr>The 'as' Step Modulator ..</vt:lpstr>
      <vt:lpstr>'as' Example: Vertex, Edge</vt:lpstr>
      <vt:lpstr>'as' Example: Data</vt:lpstr>
      <vt:lpstr>On the Vertex: What's (in scope), (and also NULL property keys)</vt:lpstr>
      <vt:lpstr>On the Edge</vt:lpstr>
      <vt:lpstr>Result of out():  (on the adjacent vertex)</vt:lpstr>
      <vt:lpstr>Finally, 'as' example</vt:lpstr>
      <vt:lpstr>Why isn't order an embedded array to user ?</vt:lpstr>
      <vt:lpstr>Using 'as'; Do users  know each other ?</vt:lpstr>
      <vt:lpstr>Back to KillrVideo: Who knows who</vt:lpstr>
      <vt:lpstr>Back to KillrVideo: Who knows who</vt:lpstr>
      <vt:lpstr>Who knows who: (Debugging)</vt:lpstr>
      <vt:lpstr>Who knows who: (Debugging)</vt:lpstr>
      <vt:lpstr>Who knows who: (Debugging)</vt:lpstr>
      <vt:lpstr>Checkpoint</vt:lpstr>
      <vt:lpstr>2</vt:lpstr>
      <vt:lpstr>(n) Friends in Common ..</vt:lpstr>
      <vt:lpstr>(n) Friends in Common ..</vt:lpstr>
      <vt:lpstr>(n) Friends in Common ..</vt:lpstr>
      <vt:lpstr>(n) Friends in Common, Debugging ..</vt:lpstr>
      <vt:lpstr>(n) Friends in Common, Debugging ..</vt:lpstr>
      <vt:lpstr>Checkpoint</vt:lpstr>
      <vt:lpstr>3</vt:lpstr>
      <vt:lpstr>Like the Same Things ..</vt:lpstr>
      <vt:lpstr>Like the Same Things ..</vt:lpstr>
      <vt:lpstr>Like the Same Things ..</vt:lpstr>
      <vt:lpstr>Like the Same Things ..</vt:lpstr>
      <vt:lpstr>Like the Same Things, Data ..</vt:lpstr>
      <vt:lpstr>Like the Same Things ..</vt:lpstr>
      <vt:lpstr>Like the Same Things ..</vt:lpstr>
      <vt:lpstr>Like the Same Things, Data ..</vt:lpstr>
      <vt:lpstr>Checkpoint</vt:lpstr>
      <vt:lpstr>Like the Same Things, Alot ..</vt:lpstr>
      <vt:lpstr>Like the Same Things, A lot, Data ..</vt:lpstr>
      <vt:lpstr>Checkpoint</vt:lpstr>
      <vt:lpstr>4</vt:lpstr>
      <vt:lpstr>What Things Did we Start With ..</vt:lpstr>
      <vt:lpstr>What Things Did we Start With ..</vt:lpstr>
      <vt:lpstr>What Things Did we Start With ..</vt:lpstr>
      <vt:lpstr>What Things Did we Start With ..</vt:lpstr>
      <vt:lpstr>What Things Did we Start With ..</vt:lpstr>
      <vt:lpstr>What Things Did we Start With ..</vt:lpstr>
      <vt:lpstr>What Things Did we Start With, Data ..</vt:lpstr>
      <vt:lpstr>Checkpoint</vt:lpstr>
      <vt:lpstr>Final Assembly-</vt:lpstr>
      <vt:lpstr>Final Assembly, Data -</vt:lpstr>
      <vt:lpstr>Delivering a Product Recommendation Engine using DataStax Enterprise (DSE)</vt:lpstr>
      <vt:lpstr>Thank you   (Thanks also to; Dave Bechberger, Artem Chebotko)</vt:lpstr>
      <vt:lpstr>PowerPoint Presentation</vt:lpstr>
      <vt:lpstr>Can Graph Traversals Replace SQL Queries ?</vt:lpstr>
      <vt:lpstr>Dave.B's: 5 Step Graph Trough of Despair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Yen Wolf</dc:creator>
  <cp:keywords/>
  <dc:description/>
  <cp:lastModifiedBy>default default</cp:lastModifiedBy>
  <cp:revision>103</cp:revision>
  <cp:lastPrinted>2019-07-20T19:43:34Z</cp:lastPrinted>
  <dcterms:created xsi:type="dcterms:W3CDTF">2018-03-30T00:33:11Z</dcterms:created>
  <dcterms:modified xsi:type="dcterms:W3CDTF">2019-07-21T15:50:53Z</dcterms:modified>
  <cp:category/>
</cp:coreProperties>
</file>